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77" r:id="rId3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7" r:id="rId23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5" clrIdx="1"/>
  <p:cmAuthor id="1" name="hubeishijiyingcai@126.com" initials="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gs" Target="tags/tag175.xml"/><Relationship Id="rId27" Type="http://schemas.openxmlformats.org/officeDocument/2006/relationships/commentAuthors" Target="commentAuthors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B705F-EA05-473B-B434-EB9D8A445C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62675" y="64623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162675" y="64623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tags" Target="../tags/tag62.xml"/><Relationship Id="rId20" Type="http://schemas.openxmlformats.org/officeDocument/2006/relationships/tags" Target="../tags/tag6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60.xml"/><Relationship Id="rId18" Type="http://schemas.openxmlformats.org/officeDocument/2006/relationships/tags" Target="../tags/tag59.xml"/><Relationship Id="rId17" Type="http://schemas.openxmlformats.org/officeDocument/2006/relationships/tags" Target="../tags/tag58.xml"/><Relationship Id="rId16" Type="http://schemas.openxmlformats.org/officeDocument/2006/relationships/tags" Target="../tags/tag57.xml"/><Relationship Id="rId15" Type="http://schemas.openxmlformats.org/officeDocument/2006/relationships/image" Target="../media/image1.jpe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8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9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0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21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4" Type="http://schemas.openxmlformats.org/officeDocument/2006/relationships/image" Target="../media/image9.png"/><Relationship Id="rId3" Type="http://schemas.openxmlformats.org/officeDocument/2006/relationships/tags" Target="../tags/tag119.xml"/><Relationship Id="rId2" Type="http://schemas.openxmlformats.org/officeDocument/2006/relationships/image" Target="../media/image8.png"/><Relationship Id="rId1" Type="http://schemas.openxmlformats.org/officeDocument/2006/relationships/tags" Target="../tags/tag118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128.xml"/><Relationship Id="rId7" Type="http://schemas.openxmlformats.org/officeDocument/2006/relationships/tags" Target="../tags/tag127.x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3" Type="http://schemas.openxmlformats.org/officeDocument/2006/relationships/tags" Target="../tags/tag123.xml"/><Relationship Id="rId2" Type="http://schemas.openxmlformats.org/officeDocument/2006/relationships/image" Target="../media/image10.png"/><Relationship Id="rId1" Type="http://schemas.openxmlformats.org/officeDocument/2006/relationships/tags" Target="../tags/tag122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" Type="http://schemas.openxmlformats.org/officeDocument/2006/relationships/tags" Target="../tags/tag129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140.xml"/><Relationship Id="rId7" Type="http://schemas.openxmlformats.org/officeDocument/2006/relationships/tags" Target="../tags/tag139.xml"/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4" Type="http://schemas.openxmlformats.org/officeDocument/2006/relationships/tags" Target="../tags/tag136.xml"/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" Type="http://schemas.openxmlformats.org/officeDocument/2006/relationships/tags" Target="../tags/tag133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" Type="http://schemas.openxmlformats.org/officeDocument/2006/relationships/tags" Target="../tags/tag141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" Type="http://schemas.openxmlformats.org/officeDocument/2006/relationships/tags" Target="../tags/tag144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53.xml"/><Relationship Id="rId8" Type="http://schemas.openxmlformats.org/officeDocument/2006/relationships/image" Target="../media/image13.png"/><Relationship Id="rId7" Type="http://schemas.openxmlformats.org/officeDocument/2006/relationships/tags" Target="../tags/tag152.xml"/><Relationship Id="rId6" Type="http://schemas.openxmlformats.org/officeDocument/2006/relationships/image" Target="../media/image12.png"/><Relationship Id="rId5" Type="http://schemas.openxmlformats.org/officeDocument/2006/relationships/tags" Target="../tags/tag151.xml"/><Relationship Id="rId4" Type="http://schemas.openxmlformats.org/officeDocument/2006/relationships/image" Target="../media/image11.png"/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4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158.xml"/><Relationship Id="rId6" Type="http://schemas.openxmlformats.org/officeDocument/2006/relationships/image" Target="../media/image15.png"/><Relationship Id="rId5" Type="http://schemas.openxmlformats.org/officeDocument/2006/relationships/tags" Target="../tags/tag157.xml"/><Relationship Id="rId4" Type="http://schemas.openxmlformats.org/officeDocument/2006/relationships/image" Target="../media/image14.png"/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" Type="http://schemas.openxmlformats.org/officeDocument/2006/relationships/tags" Target="../tags/tag154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62.xml"/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" Type="http://schemas.openxmlformats.org/officeDocument/2006/relationships/tags" Target="../tags/tag159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71.xml"/><Relationship Id="rId8" Type="http://schemas.openxmlformats.org/officeDocument/2006/relationships/tags" Target="../tags/tag170.xml"/><Relationship Id="rId7" Type="http://schemas.openxmlformats.org/officeDocument/2006/relationships/tags" Target="../tags/tag169.xml"/><Relationship Id="rId6" Type="http://schemas.openxmlformats.org/officeDocument/2006/relationships/tags" Target="../tags/tag168.xml"/><Relationship Id="rId5" Type="http://schemas.openxmlformats.org/officeDocument/2006/relationships/tags" Target="../tags/tag167.xml"/><Relationship Id="rId4" Type="http://schemas.openxmlformats.org/officeDocument/2006/relationships/tags" Target="../tags/tag166.xml"/><Relationship Id="rId3" Type="http://schemas.openxmlformats.org/officeDocument/2006/relationships/tags" Target="../tags/tag165.xml"/><Relationship Id="rId2" Type="http://schemas.openxmlformats.org/officeDocument/2006/relationships/tags" Target="../tags/tag164.xml"/><Relationship Id="rId16" Type="http://schemas.openxmlformats.org/officeDocument/2006/relationships/notesSlide" Target="../notesSlides/notesSlide2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174.xml"/><Relationship Id="rId13" Type="http://schemas.openxmlformats.org/officeDocument/2006/relationships/image" Target="../media/image17.png"/><Relationship Id="rId12" Type="http://schemas.openxmlformats.org/officeDocument/2006/relationships/tags" Target="../tags/tag173.xml"/><Relationship Id="rId11" Type="http://schemas.openxmlformats.org/officeDocument/2006/relationships/image" Target="../media/image16.png"/><Relationship Id="rId10" Type="http://schemas.openxmlformats.org/officeDocument/2006/relationships/tags" Target="../tags/tag172.xml"/><Relationship Id="rId1" Type="http://schemas.openxmlformats.org/officeDocument/2006/relationships/tags" Target="../tags/tag16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4.xml"/><Relationship Id="rId8" Type="http://schemas.openxmlformats.org/officeDocument/2006/relationships/tags" Target="../tags/tag73.xml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80.xml"/><Relationship Id="rId15" Type="http://schemas.openxmlformats.org/officeDocument/2006/relationships/image" Target="../media/image2.png"/><Relationship Id="rId14" Type="http://schemas.openxmlformats.org/officeDocument/2006/relationships/tags" Target="../tags/tag79.xml"/><Relationship Id="rId13" Type="http://schemas.openxmlformats.org/officeDocument/2006/relationships/tags" Target="../tags/tag78.xml"/><Relationship Id="rId12" Type="http://schemas.openxmlformats.org/officeDocument/2006/relationships/tags" Target="../tags/tag77.xml"/><Relationship Id="rId11" Type="http://schemas.openxmlformats.org/officeDocument/2006/relationships/tags" Target="../tags/tag76.xml"/><Relationship Id="rId10" Type="http://schemas.openxmlformats.org/officeDocument/2006/relationships/tags" Target="../tags/tag75.xml"/><Relationship Id="rId1" Type="http://schemas.openxmlformats.org/officeDocument/2006/relationships/tags" Target="../tags/tag6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tags" Target="../tags/tag81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tags" Target="../tags/tag85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image" Target="../media/image3.png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tags" Target="../tags/tag89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97.xml"/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" Type="http://schemas.openxmlformats.org/officeDocument/2006/relationships/tags" Target="../tags/tag94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image" Target="../media/image5.png"/><Relationship Id="rId5" Type="http://schemas.openxmlformats.org/officeDocument/2006/relationships/tags" Target="../tags/tag101.xml"/><Relationship Id="rId4" Type="http://schemas.openxmlformats.org/officeDocument/2006/relationships/image" Target="../media/image4.png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tags" Target="../tags/tag98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tags" Target="../tags/tag110.xml"/><Relationship Id="rId7" Type="http://schemas.openxmlformats.org/officeDocument/2006/relationships/image" Target="../media/image6.png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113.xml"/><Relationship Id="rId11" Type="http://schemas.openxmlformats.org/officeDocument/2006/relationships/tags" Target="../tags/tag112.xml"/><Relationship Id="rId10" Type="http://schemas.openxmlformats.org/officeDocument/2006/relationships/tags" Target="../tags/tag111.xml"/><Relationship Id="rId1" Type="http://schemas.openxmlformats.org/officeDocument/2006/relationships/tags" Target="../tags/tag104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tags" Target="../tags/tag1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图形 4"/>
          <p:cNvGrpSpPr/>
          <p:nvPr/>
        </p:nvGrpSpPr>
        <p:grpSpPr>
          <a:xfrm rot="971169">
            <a:off x="5703435" y="-2239705"/>
            <a:ext cx="15087599" cy="11033239"/>
            <a:chOff x="-247650" y="-2188843"/>
            <a:chExt cx="14653251" cy="10715610"/>
          </a:xfrm>
        </p:grpSpPr>
        <p:sp>
          <p:nvSpPr>
            <p:cNvPr id="21" name="任意多边形: 形状 20"/>
            <p:cNvSpPr/>
            <p:nvPr/>
          </p:nvSpPr>
          <p:spPr>
            <a:xfrm>
              <a:off x="-247650" y="-222884"/>
              <a:ext cx="5674996" cy="8652503"/>
            </a:xfrm>
            <a:custGeom>
              <a:avLst/>
              <a:gdLst>
                <a:gd name="connsiteX0" fmla="*/ 174918 w 5674996"/>
                <a:gd name="connsiteY0" fmla="*/ 889708 h 8652503"/>
                <a:gd name="connsiteX1" fmla="*/ 902923 w 5674996"/>
                <a:gd name="connsiteY1" fmla="*/ 3204186 h 8652503"/>
                <a:gd name="connsiteX2" fmla="*/ 1232376 w 5674996"/>
                <a:gd name="connsiteY2" fmla="*/ 5744790 h 8652503"/>
                <a:gd name="connsiteX3" fmla="*/ 1728649 w 5674996"/>
                <a:gd name="connsiteY3" fmla="*/ 7148622 h 8652503"/>
                <a:gd name="connsiteX4" fmla="*/ 2598226 w 5674996"/>
                <a:gd name="connsiteY4" fmla="*/ 7732181 h 8652503"/>
                <a:gd name="connsiteX5" fmla="*/ 4098368 w 5674996"/>
                <a:gd name="connsiteY5" fmla="*/ 8067423 h 8652503"/>
                <a:gd name="connsiteX6" fmla="*/ 4395171 w 5674996"/>
                <a:gd name="connsiteY6" fmla="*/ 8260819 h 8652503"/>
                <a:gd name="connsiteX7" fmla="*/ 4525873 w 5674996"/>
                <a:gd name="connsiteY7" fmla="*/ 8530109 h 8652503"/>
                <a:gd name="connsiteX8" fmla="*/ 4699866 w 5674996"/>
                <a:gd name="connsiteY8" fmla="*/ 8648981 h 8652503"/>
                <a:gd name="connsiteX9" fmla="*/ 5481353 w 5674996"/>
                <a:gd name="connsiteY9" fmla="*/ 8489704 h 8652503"/>
                <a:gd name="connsiteX10" fmla="*/ 5644316 w 5674996"/>
                <a:gd name="connsiteY10" fmla="*/ 8443698 h 8652503"/>
                <a:gd name="connsiteX11" fmla="*/ 5674000 w 5674996"/>
                <a:gd name="connsiteY11" fmla="*/ 8372604 h 8652503"/>
                <a:gd name="connsiteX12" fmla="*/ 5622199 w 5674996"/>
                <a:gd name="connsiteY12" fmla="*/ 7806362 h 8652503"/>
                <a:gd name="connsiteX13" fmla="*/ 5251975 w 5674996"/>
                <a:gd name="connsiteY13" fmla="*/ 7358191 h 8652503"/>
                <a:gd name="connsiteX14" fmla="*/ 4177607 w 5674996"/>
                <a:gd name="connsiteY14" fmla="*/ 7127477 h 8652503"/>
                <a:gd name="connsiteX15" fmla="*/ 3134934 w 5674996"/>
                <a:gd name="connsiteY15" fmla="*/ 6877902 h 8652503"/>
                <a:gd name="connsiteX16" fmla="*/ 2357425 w 5674996"/>
                <a:gd name="connsiteY16" fmla="*/ 6426361 h 8652503"/>
                <a:gd name="connsiteX17" fmla="*/ 1830290 w 5674996"/>
                <a:gd name="connsiteY17" fmla="*/ 5455553 h 8652503"/>
                <a:gd name="connsiteX18" fmla="*/ 1400545 w 5674996"/>
                <a:gd name="connsiteY18" fmla="*/ 2733590 h 8652503"/>
                <a:gd name="connsiteX19" fmla="*/ 1017109 w 5674996"/>
                <a:gd name="connsiteY19" fmla="*/ 1409099 h 8652503"/>
                <a:gd name="connsiteX20" fmla="*/ 607800 w 5674996"/>
                <a:gd name="connsiteY20" fmla="*/ 304435 h 8652503"/>
                <a:gd name="connsiteX21" fmla="*/ 397408 w 5674996"/>
                <a:gd name="connsiteY21" fmla="*/ 18719 h 8652503"/>
                <a:gd name="connsiteX22" fmla="*/ 245367 w 5674996"/>
                <a:gd name="connsiteY22" fmla="*/ 6901 h 8652503"/>
                <a:gd name="connsiteX23" fmla="*/ 54573 w 5674996"/>
                <a:gd name="connsiteY23" fmla="*/ 115303 h 8652503"/>
                <a:gd name="connsiteX24" fmla="*/ 174918 w 5674996"/>
                <a:gd name="connsiteY24" fmla="*/ 889428 h 86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674996" h="8652503">
                  <a:moveTo>
                    <a:pt x="174918" y="889708"/>
                  </a:moveTo>
                  <a:cubicBezTo>
                    <a:pt x="458337" y="1646020"/>
                    <a:pt x="678924" y="2428712"/>
                    <a:pt x="902923" y="3204186"/>
                  </a:cubicBezTo>
                  <a:cubicBezTo>
                    <a:pt x="1141764" y="4030690"/>
                    <a:pt x="1142439" y="4900284"/>
                    <a:pt x="1232376" y="5744790"/>
                  </a:cubicBezTo>
                  <a:cubicBezTo>
                    <a:pt x="1286245" y="6253653"/>
                    <a:pt x="1391864" y="6744115"/>
                    <a:pt x="1728649" y="7148622"/>
                  </a:cubicBezTo>
                  <a:cubicBezTo>
                    <a:pt x="1964467" y="7431629"/>
                    <a:pt x="2247274" y="7622225"/>
                    <a:pt x="2598226" y="7732181"/>
                  </a:cubicBezTo>
                  <a:cubicBezTo>
                    <a:pt x="3087168" y="7885400"/>
                    <a:pt x="3619057" y="7888543"/>
                    <a:pt x="4098368" y="8067423"/>
                  </a:cubicBezTo>
                  <a:cubicBezTo>
                    <a:pt x="4209302" y="8108799"/>
                    <a:pt x="4321528" y="8164635"/>
                    <a:pt x="4395171" y="8260819"/>
                  </a:cubicBezTo>
                  <a:cubicBezTo>
                    <a:pt x="4456264" y="8340829"/>
                    <a:pt x="4485388" y="8441298"/>
                    <a:pt x="4525873" y="8530109"/>
                  </a:cubicBezTo>
                  <a:cubicBezTo>
                    <a:pt x="4561941" y="8609147"/>
                    <a:pt x="4622754" y="8640637"/>
                    <a:pt x="4699866" y="8648981"/>
                  </a:cubicBezTo>
                  <a:cubicBezTo>
                    <a:pt x="4935073" y="8674356"/>
                    <a:pt x="5237191" y="8532852"/>
                    <a:pt x="5481353" y="8489704"/>
                  </a:cubicBezTo>
                  <a:cubicBezTo>
                    <a:pt x="5532930" y="8480560"/>
                    <a:pt x="5598956" y="8470902"/>
                    <a:pt x="5644316" y="8443698"/>
                  </a:cubicBezTo>
                  <a:cubicBezTo>
                    <a:pt x="5676685" y="8424267"/>
                    <a:pt x="5675731" y="8396663"/>
                    <a:pt x="5674000" y="8372604"/>
                  </a:cubicBezTo>
                  <a:cubicBezTo>
                    <a:pt x="5660501" y="8186009"/>
                    <a:pt x="5668959" y="7990213"/>
                    <a:pt x="5622199" y="7806362"/>
                  </a:cubicBezTo>
                  <a:cubicBezTo>
                    <a:pt x="5568603" y="7595593"/>
                    <a:pt x="5434873" y="7449803"/>
                    <a:pt x="5251975" y="7358191"/>
                  </a:cubicBezTo>
                  <a:cubicBezTo>
                    <a:pt x="4938376" y="7201315"/>
                    <a:pt x="4533886" y="7189656"/>
                    <a:pt x="4177607" y="7127477"/>
                  </a:cubicBezTo>
                  <a:cubicBezTo>
                    <a:pt x="3825980" y="7065812"/>
                    <a:pt x="3472004" y="6998603"/>
                    <a:pt x="3134934" y="6877902"/>
                  </a:cubicBezTo>
                  <a:cubicBezTo>
                    <a:pt x="2849612" y="6775890"/>
                    <a:pt x="2582213" y="6631358"/>
                    <a:pt x="2357425" y="6426361"/>
                  </a:cubicBezTo>
                  <a:cubicBezTo>
                    <a:pt x="2075852" y="6169242"/>
                    <a:pt x="1923759" y="5814113"/>
                    <a:pt x="1830290" y="5455553"/>
                  </a:cubicBezTo>
                  <a:cubicBezTo>
                    <a:pt x="1600690" y="4573672"/>
                    <a:pt x="1619733" y="3628525"/>
                    <a:pt x="1400545" y="2733590"/>
                  </a:cubicBezTo>
                  <a:cubicBezTo>
                    <a:pt x="1291514" y="2288317"/>
                    <a:pt x="1153360" y="1846691"/>
                    <a:pt x="1017109" y="1409099"/>
                  </a:cubicBezTo>
                  <a:cubicBezTo>
                    <a:pt x="900460" y="1034361"/>
                    <a:pt x="775970" y="656376"/>
                    <a:pt x="607800" y="304435"/>
                  </a:cubicBezTo>
                  <a:cubicBezTo>
                    <a:pt x="560481" y="205331"/>
                    <a:pt x="502745" y="71943"/>
                    <a:pt x="397408" y="18719"/>
                  </a:cubicBezTo>
                  <a:cubicBezTo>
                    <a:pt x="346280" y="-7107"/>
                    <a:pt x="294704" y="-2398"/>
                    <a:pt x="245367" y="6901"/>
                  </a:cubicBezTo>
                  <a:cubicBezTo>
                    <a:pt x="172119" y="20737"/>
                    <a:pt x="98534" y="53512"/>
                    <a:pt x="54573" y="115303"/>
                  </a:cubicBezTo>
                  <a:cubicBezTo>
                    <a:pt x="-91028" y="319677"/>
                    <a:pt x="89629" y="688478"/>
                    <a:pt x="174918" y="889428"/>
                  </a:cubicBezTo>
                </a:path>
              </a:pathLst>
            </a:custGeom>
            <a:solidFill>
              <a:schemeClr val="accent1"/>
            </a:solidFill>
            <a:ln w="5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255270" y="-691514"/>
              <a:ext cx="7075183" cy="8932523"/>
            </a:xfrm>
            <a:custGeom>
              <a:avLst/>
              <a:gdLst>
                <a:gd name="connsiteX0" fmla="*/ 231468 w 7075183"/>
                <a:gd name="connsiteY0" fmla="*/ 752508 h 8932523"/>
                <a:gd name="connsiteX1" fmla="*/ 670031 w 7075183"/>
                <a:gd name="connsiteY1" fmla="*/ 1989234 h 8932523"/>
                <a:gd name="connsiteX2" fmla="*/ 916982 w 7075183"/>
                <a:gd name="connsiteY2" fmla="*/ 2815137 h 8932523"/>
                <a:gd name="connsiteX3" fmla="*/ 1177214 w 7075183"/>
                <a:gd name="connsiteY3" fmla="*/ 4098983 h 8932523"/>
                <a:gd name="connsiteX4" fmla="*/ 1391481 w 7075183"/>
                <a:gd name="connsiteY4" fmla="*/ 5508474 h 8932523"/>
                <a:gd name="connsiteX5" fmla="*/ 2101776 w 7075183"/>
                <a:gd name="connsiteY5" fmla="*/ 6887733 h 8932523"/>
                <a:gd name="connsiteX6" fmla="*/ 3286793 w 7075183"/>
                <a:gd name="connsiteY6" fmla="*/ 7429686 h 8932523"/>
                <a:gd name="connsiteX7" fmla="*/ 4084824 w 7075183"/>
                <a:gd name="connsiteY7" fmla="*/ 7593192 h 8932523"/>
                <a:gd name="connsiteX8" fmla="*/ 4830437 w 7075183"/>
                <a:gd name="connsiteY8" fmla="*/ 7759156 h 8932523"/>
                <a:gd name="connsiteX9" fmla="*/ 5451286 w 7075183"/>
                <a:gd name="connsiteY9" fmla="*/ 8439812 h 8932523"/>
                <a:gd name="connsiteX10" fmla="*/ 5705375 w 7075183"/>
                <a:gd name="connsiteY10" fmla="*/ 8672698 h 8932523"/>
                <a:gd name="connsiteX11" fmla="*/ 6518276 w 7075183"/>
                <a:gd name="connsiteY11" fmla="*/ 8906270 h 8932523"/>
                <a:gd name="connsiteX12" fmla="*/ 6631205 w 7075183"/>
                <a:gd name="connsiteY12" fmla="*/ 8922558 h 8932523"/>
                <a:gd name="connsiteX13" fmla="*/ 6864948 w 7075183"/>
                <a:gd name="connsiteY13" fmla="*/ 8930616 h 8932523"/>
                <a:gd name="connsiteX14" fmla="*/ 6881750 w 7075183"/>
                <a:gd name="connsiteY14" fmla="*/ 8929873 h 8932523"/>
                <a:gd name="connsiteX15" fmla="*/ 7049600 w 7075183"/>
                <a:gd name="connsiteY15" fmla="*/ 8891297 h 8932523"/>
                <a:gd name="connsiteX16" fmla="*/ 7072060 w 7075183"/>
                <a:gd name="connsiteY16" fmla="*/ 8813230 h 8932523"/>
                <a:gd name="connsiteX17" fmla="*/ 6342597 w 7075183"/>
                <a:gd name="connsiteY17" fmla="*/ 7341560 h 8932523"/>
                <a:gd name="connsiteX18" fmla="*/ 5342129 w 7075183"/>
                <a:gd name="connsiteY18" fmla="*/ 7065754 h 8932523"/>
                <a:gd name="connsiteX19" fmla="*/ 4162862 w 7075183"/>
                <a:gd name="connsiteY19" fmla="*/ 6856357 h 8932523"/>
                <a:gd name="connsiteX20" fmla="*/ 2766939 w 7075183"/>
                <a:gd name="connsiteY20" fmla="*/ 6374811 h 8932523"/>
                <a:gd name="connsiteX21" fmla="*/ 1916661 w 7075183"/>
                <a:gd name="connsiteY21" fmla="*/ 5247985 h 8932523"/>
                <a:gd name="connsiteX22" fmla="*/ 1495643 w 7075183"/>
                <a:gd name="connsiteY22" fmla="*/ 3355674 h 8932523"/>
                <a:gd name="connsiteX23" fmla="*/ 994454 w 7075183"/>
                <a:gd name="connsiteY23" fmla="*/ 1498287 h 8932523"/>
                <a:gd name="connsiteX24" fmla="*/ 591267 w 7075183"/>
                <a:gd name="connsiteY24" fmla="*/ 412283 h 8932523"/>
                <a:gd name="connsiteX25" fmla="*/ 403238 w 7075183"/>
                <a:gd name="connsiteY25" fmla="*/ 135043 h 8932523"/>
                <a:gd name="connsiteX26" fmla="*/ 188468 w 7075183"/>
                <a:gd name="connsiteY26" fmla="*/ 3312 h 8932523"/>
                <a:gd name="connsiteX27" fmla="*/ 27683 w 7075183"/>
                <a:gd name="connsiteY27" fmla="*/ 53289 h 8932523"/>
                <a:gd name="connsiteX28" fmla="*/ 54480 w 7075183"/>
                <a:gd name="connsiteY28" fmla="*/ 357545 h 8932523"/>
                <a:gd name="connsiteX29" fmla="*/ 231633 w 7075183"/>
                <a:gd name="connsiteY29" fmla="*/ 752508 h 8932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075183" h="8932523">
                  <a:moveTo>
                    <a:pt x="231468" y="752508"/>
                  </a:moveTo>
                  <a:cubicBezTo>
                    <a:pt x="405255" y="1154536"/>
                    <a:pt x="541598" y="1571411"/>
                    <a:pt x="670031" y="1989234"/>
                  </a:cubicBezTo>
                  <a:cubicBezTo>
                    <a:pt x="754401" y="2263789"/>
                    <a:pt x="835469" y="2539635"/>
                    <a:pt x="916982" y="2815137"/>
                  </a:cubicBezTo>
                  <a:cubicBezTo>
                    <a:pt x="1041380" y="3235379"/>
                    <a:pt x="1116275" y="3665901"/>
                    <a:pt x="1177214" y="4098983"/>
                  </a:cubicBezTo>
                  <a:cubicBezTo>
                    <a:pt x="1243365" y="4568986"/>
                    <a:pt x="1296738" y="5045502"/>
                    <a:pt x="1391481" y="5508474"/>
                  </a:cubicBezTo>
                  <a:cubicBezTo>
                    <a:pt x="1499009" y="6033854"/>
                    <a:pt x="1671785" y="6535117"/>
                    <a:pt x="2101776" y="6887733"/>
                  </a:cubicBezTo>
                  <a:cubicBezTo>
                    <a:pt x="2443750" y="7167882"/>
                    <a:pt x="2862917" y="7322015"/>
                    <a:pt x="3286793" y="7429686"/>
                  </a:cubicBezTo>
                  <a:cubicBezTo>
                    <a:pt x="3550282" y="7496495"/>
                    <a:pt x="3817470" y="7546100"/>
                    <a:pt x="4084824" y="7593192"/>
                  </a:cubicBezTo>
                  <a:cubicBezTo>
                    <a:pt x="4334186" y="7637083"/>
                    <a:pt x="4594979" y="7659943"/>
                    <a:pt x="4830437" y="7759156"/>
                  </a:cubicBezTo>
                  <a:cubicBezTo>
                    <a:pt x="5147128" y="7892544"/>
                    <a:pt x="5297152" y="8154348"/>
                    <a:pt x="5451286" y="8439812"/>
                  </a:cubicBezTo>
                  <a:cubicBezTo>
                    <a:pt x="5508436" y="8545597"/>
                    <a:pt x="5602676" y="8618520"/>
                    <a:pt x="5705375" y="8672698"/>
                  </a:cubicBezTo>
                  <a:cubicBezTo>
                    <a:pt x="5951520" y="8802428"/>
                    <a:pt x="6240127" y="8860436"/>
                    <a:pt x="6518276" y="8906270"/>
                  </a:cubicBezTo>
                  <a:cubicBezTo>
                    <a:pt x="6554624" y="8912271"/>
                    <a:pt x="6592286" y="8918157"/>
                    <a:pt x="6631205" y="8922558"/>
                  </a:cubicBezTo>
                  <a:cubicBezTo>
                    <a:pt x="6708814" y="8931302"/>
                    <a:pt x="6786939" y="8933988"/>
                    <a:pt x="6864948" y="8930616"/>
                  </a:cubicBezTo>
                  <a:cubicBezTo>
                    <a:pt x="6870549" y="8930616"/>
                    <a:pt x="6876150" y="8930273"/>
                    <a:pt x="6881750" y="8929873"/>
                  </a:cubicBezTo>
                  <a:cubicBezTo>
                    <a:pt x="6936500" y="8925758"/>
                    <a:pt x="7001423" y="8922387"/>
                    <a:pt x="7049600" y="8891297"/>
                  </a:cubicBezTo>
                  <a:cubicBezTo>
                    <a:pt x="7078117" y="8872952"/>
                    <a:pt x="7077204" y="8842891"/>
                    <a:pt x="7072060" y="8813230"/>
                  </a:cubicBezTo>
                  <a:cubicBezTo>
                    <a:pt x="6971533" y="8254760"/>
                    <a:pt x="6833058" y="7670230"/>
                    <a:pt x="6342597" y="7341560"/>
                  </a:cubicBezTo>
                  <a:cubicBezTo>
                    <a:pt x="6051075" y="7146108"/>
                    <a:pt x="5686001" y="7119761"/>
                    <a:pt x="5342129" y="7065754"/>
                  </a:cubicBezTo>
                  <a:cubicBezTo>
                    <a:pt x="4947549" y="7004090"/>
                    <a:pt x="4551648" y="6940654"/>
                    <a:pt x="4162862" y="6856357"/>
                  </a:cubicBezTo>
                  <a:cubicBezTo>
                    <a:pt x="3685779" y="6752972"/>
                    <a:pt x="3194124" y="6623013"/>
                    <a:pt x="2766939" y="6374811"/>
                  </a:cubicBezTo>
                  <a:cubicBezTo>
                    <a:pt x="2319631" y="6114893"/>
                    <a:pt x="2079910" y="5722901"/>
                    <a:pt x="1916661" y="5247985"/>
                  </a:cubicBezTo>
                  <a:cubicBezTo>
                    <a:pt x="1707555" y="4639623"/>
                    <a:pt x="1618304" y="3990113"/>
                    <a:pt x="1495643" y="3355674"/>
                  </a:cubicBezTo>
                  <a:cubicBezTo>
                    <a:pt x="1373427" y="2723475"/>
                    <a:pt x="1186524" y="2111107"/>
                    <a:pt x="994454" y="1498287"/>
                  </a:cubicBezTo>
                  <a:cubicBezTo>
                    <a:pt x="878971" y="1129881"/>
                    <a:pt x="758608" y="755086"/>
                    <a:pt x="591267" y="412283"/>
                  </a:cubicBezTo>
                  <a:cubicBezTo>
                    <a:pt x="542489" y="312379"/>
                    <a:pt x="486037" y="213149"/>
                    <a:pt x="403238" y="135043"/>
                  </a:cubicBezTo>
                  <a:cubicBezTo>
                    <a:pt x="343590" y="78504"/>
                    <a:pt x="269472" y="22474"/>
                    <a:pt x="188468" y="3312"/>
                  </a:cubicBezTo>
                  <a:cubicBezTo>
                    <a:pt x="136776" y="-8736"/>
                    <a:pt x="60647" y="7735"/>
                    <a:pt x="27683" y="53289"/>
                  </a:cubicBezTo>
                  <a:cubicBezTo>
                    <a:pt x="-34377" y="138906"/>
                    <a:pt x="21404" y="270974"/>
                    <a:pt x="54480" y="357545"/>
                  </a:cubicBezTo>
                  <a:cubicBezTo>
                    <a:pt x="105943" y="492018"/>
                    <a:pt x="170248" y="622292"/>
                    <a:pt x="231633" y="752508"/>
                  </a:cubicBezTo>
                </a:path>
              </a:pathLst>
            </a:custGeom>
            <a:solidFill>
              <a:schemeClr val="accent2"/>
            </a:solidFill>
            <a:ln w="5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621028" y="-994408"/>
              <a:ext cx="8526794" cy="9441171"/>
            </a:xfrm>
            <a:custGeom>
              <a:avLst/>
              <a:gdLst>
                <a:gd name="connsiteX0" fmla="*/ 262067 w 8526794"/>
                <a:gd name="connsiteY0" fmla="*/ 596207 h 9441171"/>
                <a:gd name="connsiteX1" fmla="*/ 693818 w 8526794"/>
                <a:gd name="connsiteY1" fmla="*/ 1714559 h 9441171"/>
                <a:gd name="connsiteX2" fmla="*/ 938883 w 8526794"/>
                <a:gd name="connsiteY2" fmla="*/ 2507521 h 9441171"/>
                <a:gd name="connsiteX3" fmla="*/ 1246190 w 8526794"/>
                <a:gd name="connsiteY3" fmla="*/ 3812615 h 9441171"/>
                <a:gd name="connsiteX4" fmla="*/ 1590536 w 8526794"/>
                <a:gd name="connsiteY4" fmla="*/ 5236211 h 9441171"/>
                <a:gd name="connsiteX5" fmla="*/ 1934602 w 8526794"/>
                <a:gd name="connsiteY5" fmla="*/ 6026423 h 9441171"/>
                <a:gd name="connsiteX6" fmla="*/ 2576448 w 8526794"/>
                <a:gd name="connsiteY6" fmla="*/ 6598037 h 9441171"/>
                <a:gd name="connsiteX7" fmla="*/ 4272848 w 8526794"/>
                <a:gd name="connsiteY7" fmla="*/ 7135591 h 9441171"/>
                <a:gd name="connsiteX8" fmla="*/ 5205428 w 8526794"/>
                <a:gd name="connsiteY8" fmla="*/ 7298583 h 9441171"/>
                <a:gd name="connsiteX9" fmla="*/ 6064221 w 8526794"/>
                <a:gd name="connsiteY9" fmla="*/ 7503179 h 9441171"/>
                <a:gd name="connsiteX10" fmla="*/ 6958504 w 8526794"/>
                <a:gd name="connsiteY10" fmla="*/ 8513076 h 9441171"/>
                <a:gd name="connsiteX11" fmla="*/ 7248084 w 8526794"/>
                <a:gd name="connsiteY11" fmla="*/ 8865521 h 9441171"/>
                <a:gd name="connsiteX12" fmla="*/ 8074815 w 8526794"/>
                <a:gd name="connsiteY12" fmla="*/ 9384500 h 9441171"/>
                <a:gd name="connsiteX13" fmla="*/ 8196716 w 8526794"/>
                <a:gd name="connsiteY13" fmla="*/ 9422276 h 9441171"/>
                <a:gd name="connsiteX14" fmla="*/ 8419772 w 8526794"/>
                <a:gd name="connsiteY14" fmla="*/ 9433477 h 9441171"/>
                <a:gd name="connsiteX15" fmla="*/ 8432517 w 8526794"/>
                <a:gd name="connsiteY15" fmla="*/ 9430506 h 9441171"/>
                <a:gd name="connsiteX16" fmla="*/ 8523557 w 8526794"/>
                <a:gd name="connsiteY16" fmla="*/ 9345867 h 9441171"/>
                <a:gd name="connsiteX17" fmla="*/ 8507726 w 8526794"/>
                <a:gd name="connsiteY17" fmla="*/ 9246025 h 9441171"/>
                <a:gd name="connsiteX18" fmla="*/ 7393987 w 8526794"/>
                <a:gd name="connsiteY18" fmla="*/ 7349846 h 9441171"/>
                <a:gd name="connsiteX19" fmla="*/ 6332369 w 8526794"/>
                <a:gd name="connsiteY19" fmla="*/ 7035292 h 9441171"/>
                <a:gd name="connsiteX20" fmla="*/ 4932823 w 8526794"/>
                <a:gd name="connsiteY20" fmla="*/ 6815265 h 9441171"/>
                <a:gd name="connsiteX21" fmla="*/ 3175666 w 8526794"/>
                <a:gd name="connsiteY21" fmla="*/ 6324746 h 9441171"/>
                <a:gd name="connsiteX22" fmla="*/ 2489437 w 8526794"/>
                <a:gd name="connsiteY22" fmla="*/ 5797880 h 9441171"/>
                <a:gd name="connsiteX23" fmla="*/ 2132209 w 8526794"/>
                <a:gd name="connsiteY23" fmla="*/ 5132026 h 9441171"/>
                <a:gd name="connsiteX24" fmla="*/ 1578432 w 8526794"/>
                <a:gd name="connsiteY24" fmla="*/ 3286252 h 9441171"/>
                <a:gd name="connsiteX25" fmla="*/ 1042588 w 8526794"/>
                <a:gd name="connsiteY25" fmla="*/ 1523838 h 9441171"/>
                <a:gd name="connsiteX26" fmla="*/ 668324 w 8526794"/>
                <a:gd name="connsiteY26" fmla="*/ 560706 h 9441171"/>
                <a:gd name="connsiteX27" fmla="*/ 492679 w 8526794"/>
                <a:gd name="connsiteY27" fmla="*/ 296627 h 9441171"/>
                <a:gd name="connsiteX28" fmla="*/ 191475 w 8526794"/>
                <a:gd name="connsiteY28" fmla="*/ 35069 h 9441171"/>
                <a:gd name="connsiteX29" fmla="*/ 23392 w 8526794"/>
                <a:gd name="connsiteY29" fmla="*/ 10711 h 9441171"/>
                <a:gd name="connsiteX30" fmla="*/ 262181 w 8526794"/>
                <a:gd name="connsiteY30" fmla="*/ 596762 h 9441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526794" h="9441171">
                  <a:moveTo>
                    <a:pt x="262067" y="596207"/>
                  </a:moveTo>
                  <a:cubicBezTo>
                    <a:pt x="440066" y="955361"/>
                    <a:pt x="571957" y="1334065"/>
                    <a:pt x="693818" y="1714559"/>
                  </a:cubicBezTo>
                  <a:cubicBezTo>
                    <a:pt x="777857" y="1977740"/>
                    <a:pt x="857867" y="2243219"/>
                    <a:pt x="938883" y="2507521"/>
                  </a:cubicBezTo>
                  <a:cubicBezTo>
                    <a:pt x="1070042" y="2935494"/>
                    <a:pt x="1158734" y="3374000"/>
                    <a:pt x="1246190" y="3812615"/>
                  </a:cubicBezTo>
                  <a:cubicBezTo>
                    <a:pt x="1341773" y="4291635"/>
                    <a:pt x="1442678" y="4773010"/>
                    <a:pt x="1590536" y="5236211"/>
                  </a:cubicBezTo>
                  <a:cubicBezTo>
                    <a:pt x="1677547" y="5508701"/>
                    <a:pt x="1783326" y="5780678"/>
                    <a:pt x="1934602" y="6026423"/>
                  </a:cubicBezTo>
                  <a:cubicBezTo>
                    <a:pt x="2089124" y="6277312"/>
                    <a:pt x="2320627" y="6458077"/>
                    <a:pt x="2576448" y="6598037"/>
                  </a:cubicBezTo>
                  <a:cubicBezTo>
                    <a:pt x="3097507" y="6882930"/>
                    <a:pt x="3695096" y="7020548"/>
                    <a:pt x="4272848" y="7135591"/>
                  </a:cubicBezTo>
                  <a:cubicBezTo>
                    <a:pt x="4582402" y="7197198"/>
                    <a:pt x="4893846" y="7248462"/>
                    <a:pt x="5205428" y="7298583"/>
                  </a:cubicBezTo>
                  <a:cubicBezTo>
                    <a:pt x="5495978" y="7345331"/>
                    <a:pt x="5796645" y="7371392"/>
                    <a:pt x="6064221" y="7503179"/>
                  </a:cubicBezTo>
                  <a:cubicBezTo>
                    <a:pt x="6488617" y="7711720"/>
                    <a:pt x="6732762" y="8116970"/>
                    <a:pt x="6958504" y="8513076"/>
                  </a:cubicBezTo>
                  <a:cubicBezTo>
                    <a:pt x="7035028" y="8647493"/>
                    <a:pt x="7135441" y="8762880"/>
                    <a:pt x="7248084" y="8865521"/>
                  </a:cubicBezTo>
                  <a:cubicBezTo>
                    <a:pt x="7495143" y="9090692"/>
                    <a:pt x="7756604" y="9269457"/>
                    <a:pt x="8074815" y="9384500"/>
                  </a:cubicBezTo>
                  <a:cubicBezTo>
                    <a:pt x="8114592" y="9399759"/>
                    <a:pt x="8155283" y="9412389"/>
                    <a:pt x="8196716" y="9422276"/>
                  </a:cubicBezTo>
                  <a:cubicBezTo>
                    <a:pt x="8269011" y="9437878"/>
                    <a:pt x="8345135" y="9448393"/>
                    <a:pt x="8419772" y="9433477"/>
                  </a:cubicBezTo>
                  <a:cubicBezTo>
                    <a:pt x="8424116" y="9432677"/>
                    <a:pt x="8428402" y="9431592"/>
                    <a:pt x="8432517" y="9430506"/>
                  </a:cubicBezTo>
                  <a:cubicBezTo>
                    <a:pt x="8486810" y="9416161"/>
                    <a:pt x="8510927" y="9387300"/>
                    <a:pt x="8523557" y="9345867"/>
                  </a:cubicBezTo>
                  <a:cubicBezTo>
                    <a:pt x="8531672" y="9319235"/>
                    <a:pt x="8521785" y="9283230"/>
                    <a:pt x="8507726" y="9246025"/>
                  </a:cubicBezTo>
                  <a:cubicBezTo>
                    <a:pt x="8250037" y="8564226"/>
                    <a:pt x="7996749" y="7792644"/>
                    <a:pt x="7393987" y="7349846"/>
                  </a:cubicBezTo>
                  <a:cubicBezTo>
                    <a:pt x="7082806" y="7121246"/>
                    <a:pt x="6708873" y="7089585"/>
                    <a:pt x="6332369" y="7035292"/>
                  </a:cubicBezTo>
                  <a:cubicBezTo>
                    <a:pt x="5864882" y="6968084"/>
                    <a:pt x="5396252" y="6900533"/>
                    <a:pt x="4932823" y="6815265"/>
                  </a:cubicBezTo>
                  <a:cubicBezTo>
                    <a:pt x="4339691" y="6706166"/>
                    <a:pt x="3727255" y="6580493"/>
                    <a:pt x="3175666" y="6324746"/>
                  </a:cubicBezTo>
                  <a:cubicBezTo>
                    <a:pt x="2912335" y="6202560"/>
                    <a:pt x="2663236" y="6034539"/>
                    <a:pt x="2489437" y="5797880"/>
                  </a:cubicBezTo>
                  <a:cubicBezTo>
                    <a:pt x="2340687" y="5595227"/>
                    <a:pt x="2227850" y="5362054"/>
                    <a:pt x="2132209" y="5132026"/>
                  </a:cubicBezTo>
                  <a:cubicBezTo>
                    <a:pt x="1886024" y="4539837"/>
                    <a:pt x="1736989" y="3909530"/>
                    <a:pt x="1578432" y="3286252"/>
                  </a:cubicBezTo>
                  <a:cubicBezTo>
                    <a:pt x="1426710" y="2689446"/>
                    <a:pt x="1237280" y="2106979"/>
                    <a:pt x="1042588" y="1523838"/>
                  </a:cubicBezTo>
                  <a:cubicBezTo>
                    <a:pt x="933448" y="1196985"/>
                    <a:pt x="822680" y="863698"/>
                    <a:pt x="668324" y="560706"/>
                  </a:cubicBezTo>
                  <a:cubicBezTo>
                    <a:pt x="620643" y="467020"/>
                    <a:pt x="563665" y="376643"/>
                    <a:pt x="492679" y="296627"/>
                  </a:cubicBezTo>
                  <a:cubicBezTo>
                    <a:pt x="405834" y="198746"/>
                    <a:pt x="307284" y="87144"/>
                    <a:pt x="191475" y="35069"/>
                  </a:cubicBezTo>
                  <a:cubicBezTo>
                    <a:pt x="144692" y="14072"/>
                    <a:pt x="70849" y="-17567"/>
                    <a:pt x="23392" y="10711"/>
                  </a:cubicBezTo>
                  <a:cubicBezTo>
                    <a:pt x="-85862" y="75611"/>
                    <a:pt x="215398" y="508625"/>
                    <a:pt x="262181" y="596762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5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1026795" y="-1074420"/>
              <a:ext cx="9246867" cy="9601187"/>
            </a:xfrm>
            <a:custGeom>
              <a:avLst/>
              <a:gdLst>
                <a:gd name="connsiteX0" fmla="*/ 282360 w 9246867"/>
                <a:gd name="connsiteY0" fmla="*/ 473262 h 9601187"/>
                <a:gd name="connsiteX1" fmla="*/ 725815 w 9246867"/>
                <a:gd name="connsiteY1" fmla="*/ 1493201 h 9601187"/>
                <a:gd name="connsiteX2" fmla="*/ 984990 w 9246867"/>
                <a:gd name="connsiteY2" fmla="*/ 2268081 h 9601187"/>
                <a:gd name="connsiteX3" fmla="*/ 1344298 w 9246867"/>
                <a:gd name="connsiteY3" fmla="*/ 3587617 h 9601187"/>
                <a:gd name="connsiteX4" fmla="*/ 1826438 w 9246867"/>
                <a:gd name="connsiteY4" fmla="*/ 5051332 h 9601187"/>
                <a:gd name="connsiteX5" fmla="*/ 2232666 w 9246867"/>
                <a:gd name="connsiteY5" fmla="*/ 5815827 h 9601187"/>
                <a:gd name="connsiteX6" fmla="*/ 3008180 w 9246867"/>
                <a:gd name="connsiteY6" fmla="*/ 6397271 h 9601187"/>
                <a:gd name="connsiteX7" fmla="*/ 5034434 w 9246867"/>
                <a:gd name="connsiteY7" fmla="*/ 6909678 h 9601187"/>
                <a:gd name="connsiteX8" fmla="*/ 6111369 w 9246867"/>
                <a:gd name="connsiteY8" fmla="*/ 7072156 h 9601187"/>
                <a:gd name="connsiteX9" fmla="*/ 6947930 w 9246867"/>
                <a:gd name="connsiteY9" fmla="*/ 7235090 h 9601187"/>
                <a:gd name="connsiteX10" fmla="*/ 8053040 w 9246867"/>
                <a:gd name="connsiteY10" fmla="*/ 8410951 h 9601187"/>
                <a:gd name="connsiteX11" fmla="*/ 8330846 w 9246867"/>
                <a:gd name="connsiteY11" fmla="*/ 8831804 h 9601187"/>
                <a:gd name="connsiteX12" fmla="*/ 9010359 w 9246867"/>
                <a:gd name="connsiteY12" fmla="*/ 9563209 h 9601187"/>
                <a:gd name="connsiteX13" fmla="*/ 9096998 w 9246867"/>
                <a:gd name="connsiteY13" fmla="*/ 9596814 h 9601187"/>
                <a:gd name="connsiteX14" fmla="*/ 9226557 w 9246867"/>
                <a:gd name="connsiteY14" fmla="*/ 9552980 h 9601187"/>
                <a:gd name="connsiteX15" fmla="*/ 9232158 w 9246867"/>
                <a:gd name="connsiteY15" fmla="*/ 9544121 h 9601187"/>
                <a:gd name="connsiteX16" fmla="*/ 9236902 w 9246867"/>
                <a:gd name="connsiteY16" fmla="*/ 9383073 h 9601187"/>
                <a:gd name="connsiteX17" fmla="*/ 9195925 w 9246867"/>
                <a:gd name="connsiteY17" fmla="*/ 9265401 h 9601187"/>
                <a:gd name="connsiteX18" fmla="*/ 7715855 w 9246867"/>
                <a:gd name="connsiteY18" fmla="*/ 7224003 h 9601187"/>
                <a:gd name="connsiteX19" fmla="*/ 6695898 w 9246867"/>
                <a:gd name="connsiteY19" fmla="*/ 6927280 h 9601187"/>
                <a:gd name="connsiteX20" fmla="*/ 5291209 w 9246867"/>
                <a:gd name="connsiteY20" fmla="*/ 6750915 h 9601187"/>
                <a:gd name="connsiteX21" fmla="*/ 3510729 w 9246867"/>
                <a:gd name="connsiteY21" fmla="*/ 6332006 h 9601187"/>
                <a:gd name="connsiteX22" fmla="*/ 2421484 w 9246867"/>
                <a:gd name="connsiteY22" fmla="*/ 5138657 h 9601187"/>
                <a:gd name="connsiteX23" fmla="*/ 1913055 w 9246867"/>
                <a:gd name="connsiteY23" fmla="*/ 3347930 h 9601187"/>
                <a:gd name="connsiteX24" fmla="*/ 1328262 w 9246867"/>
                <a:gd name="connsiteY24" fmla="*/ 1670012 h 9601187"/>
                <a:gd name="connsiteX25" fmla="*/ 919565 w 9246867"/>
                <a:gd name="connsiteY25" fmla="*/ 769716 h 9601187"/>
                <a:gd name="connsiteX26" fmla="*/ 727832 w 9246867"/>
                <a:gd name="connsiteY26" fmla="*/ 514056 h 9601187"/>
                <a:gd name="connsiteX27" fmla="*/ 271764 w 9246867"/>
                <a:gd name="connsiteY27" fmla="*/ 118298 h 9601187"/>
                <a:gd name="connsiteX28" fmla="*/ 37083 w 9246867"/>
                <a:gd name="connsiteY28" fmla="*/ 2238 h 9601187"/>
                <a:gd name="connsiteX29" fmla="*/ 71116 w 9246867"/>
                <a:gd name="connsiteY29" fmla="*/ 158257 h 9601187"/>
                <a:gd name="connsiteX30" fmla="*/ 282137 w 9246867"/>
                <a:gd name="connsiteY30" fmla="*/ 473262 h 9601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246867" h="9601187">
                  <a:moveTo>
                    <a:pt x="282360" y="473262"/>
                  </a:moveTo>
                  <a:cubicBezTo>
                    <a:pt x="468994" y="796114"/>
                    <a:pt x="603428" y="1142723"/>
                    <a:pt x="725815" y="1493201"/>
                  </a:cubicBezTo>
                  <a:cubicBezTo>
                    <a:pt x="815518" y="1749759"/>
                    <a:pt x="900340" y="2010014"/>
                    <a:pt x="984990" y="2268081"/>
                  </a:cubicBezTo>
                  <a:cubicBezTo>
                    <a:pt x="1126831" y="2700381"/>
                    <a:pt x="1229089" y="3147362"/>
                    <a:pt x="1344298" y="3587617"/>
                  </a:cubicBezTo>
                  <a:cubicBezTo>
                    <a:pt x="1474309" y="4084525"/>
                    <a:pt x="1627636" y="4579044"/>
                    <a:pt x="1826438" y="5051332"/>
                  </a:cubicBezTo>
                  <a:cubicBezTo>
                    <a:pt x="1937664" y="5315422"/>
                    <a:pt x="2063639" y="5581227"/>
                    <a:pt x="2232666" y="5815827"/>
                  </a:cubicBezTo>
                  <a:cubicBezTo>
                    <a:pt x="2427148" y="6085747"/>
                    <a:pt x="2706063" y="6267770"/>
                    <a:pt x="3008180" y="6397271"/>
                  </a:cubicBezTo>
                  <a:cubicBezTo>
                    <a:pt x="3647294" y="6671134"/>
                    <a:pt x="4352451" y="6795950"/>
                    <a:pt x="5034434" y="6909678"/>
                  </a:cubicBezTo>
                  <a:cubicBezTo>
                    <a:pt x="5392593" y="6969343"/>
                    <a:pt x="5752067" y="7020949"/>
                    <a:pt x="6111369" y="7072156"/>
                  </a:cubicBezTo>
                  <a:cubicBezTo>
                    <a:pt x="6388774" y="7111761"/>
                    <a:pt x="6686869" y="7126391"/>
                    <a:pt x="6947930" y="7235090"/>
                  </a:cubicBezTo>
                  <a:cubicBezTo>
                    <a:pt x="7462280" y="7449346"/>
                    <a:pt x="7781577" y="7952437"/>
                    <a:pt x="8053040" y="8410951"/>
                  </a:cubicBezTo>
                  <a:cubicBezTo>
                    <a:pt x="8138593" y="8555598"/>
                    <a:pt x="8231976" y="8695501"/>
                    <a:pt x="8330846" y="8831804"/>
                  </a:cubicBezTo>
                  <a:cubicBezTo>
                    <a:pt x="8517726" y="9089607"/>
                    <a:pt x="8715636" y="9419077"/>
                    <a:pt x="9010359" y="9563209"/>
                  </a:cubicBezTo>
                  <a:cubicBezTo>
                    <a:pt x="9038419" y="9577040"/>
                    <a:pt x="9068366" y="9590813"/>
                    <a:pt x="9096998" y="9596814"/>
                  </a:cubicBezTo>
                  <a:cubicBezTo>
                    <a:pt x="9157463" y="9609958"/>
                    <a:pt x="9203526" y="9588241"/>
                    <a:pt x="9226557" y="9552980"/>
                  </a:cubicBezTo>
                  <a:cubicBezTo>
                    <a:pt x="9228558" y="9550123"/>
                    <a:pt x="9230444" y="9547208"/>
                    <a:pt x="9232158" y="9544121"/>
                  </a:cubicBezTo>
                  <a:cubicBezTo>
                    <a:pt x="9254904" y="9499602"/>
                    <a:pt x="9246103" y="9428850"/>
                    <a:pt x="9236902" y="9383073"/>
                  </a:cubicBezTo>
                  <a:cubicBezTo>
                    <a:pt x="9227815" y="9342440"/>
                    <a:pt x="9214042" y="9302949"/>
                    <a:pt x="9195925" y="9265401"/>
                  </a:cubicBezTo>
                  <a:cubicBezTo>
                    <a:pt x="8844109" y="8514450"/>
                    <a:pt x="8402512" y="7695948"/>
                    <a:pt x="7715855" y="7224003"/>
                  </a:cubicBezTo>
                  <a:cubicBezTo>
                    <a:pt x="7408616" y="7012834"/>
                    <a:pt x="7065545" y="6975286"/>
                    <a:pt x="6695898" y="6927280"/>
                  </a:cubicBezTo>
                  <a:cubicBezTo>
                    <a:pt x="6227840" y="6866473"/>
                    <a:pt x="5757553" y="6816695"/>
                    <a:pt x="5291209" y="6750915"/>
                  </a:cubicBezTo>
                  <a:cubicBezTo>
                    <a:pt x="4692620" y="6666448"/>
                    <a:pt x="4071748" y="6571007"/>
                    <a:pt x="3510729" y="6332006"/>
                  </a:cubicBezTo>
                  <a:cubicBezTo>
                    <a:pt x="2964175" y="6099063"/>
                    <a:pt x="2636597" y="5673638"/>
                    <a:pt x="2421484" y="5138657"/>
                  </a:cubicBezTo>
                  <a:cubicBezTo>
                    <a:pt x="2190398" y="4563900"/>
                    <a:pt x="2070309" y="3948565"/>
                    <a:pt x="1913055" y="3347930"/>
                  </a:cubicBezTo>
                  <a:cubicBezTo>
                    <a:pt x="1761853" y="2771830"/>
                    <a:pt x="1544500" y="2223132"/>
                    <a:pt x="1328262" y="1670012"/>
                  </a:cubicBezTo>
                  <a:cubicBezTo>
                    <a:pt x="1208178" y="1362911"/>
                    <a:pt x="1083946" y="1050254"/>
                    <a:pt x="919565" y="769716"/>
                  </a:cubicBezTo>
                  <a:cubicBezTo>
                    <a:pt x="865072" y="677831"/>
                    <a:pt x="800790" y="592111"/>
                    <a:pt x="727832" y="514056"/>
                  </a:cubicBezTo>
                  <a:cubicBezTo>
                    <a:pt x="591827" y="366952"/>
                    <a:pt x="442808" y="223374"/>
                    <a:pt x="271764" y="118298"/>
                  </a:cubicBezTo>
                  <a:cubicBezTo>
                    <a:pt x="199441" y="73858"/>
                    <a:pt x="119162" y="24206"/>
                    <a:pt x="37083" y="2238"/>
                  </a:cubicBezTo>
                  <a:cubicBezTo>
                    <a:pt x="-58220" y="-23263"/>
                    <a:pt x="57046" y="137237"/>
                    <a:pt x="71116" y="158257"/>
                  </a:cubicBezTo>
                  <a:cubicBezTo>
                    <a:pt x="141473" y="263333"/>
                    <a:pt x="216151" y="365272"/>
                    <a:pt x="282137" y="473262"/>
                  </a:cubicBezTo>
                </a:path>
              </a:pathLst>
            </a:custGeom>
            <a:solidFill>
              <a:schemeClr val="accent3"/>
            </a:solidFill>
            <a:ln w="5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1604010" y="-1011556"/>
              <a:ext cx="9921235" cy="9292604"/>
            </a:xfrm>
            <a:custGeom>
              <a:avLst/>
              <a:gdLst>
                <a:gd name="connsiteX0" fmla="*/ 334309 w 9921235"/>
                <a:gd name="connsiteY0" fmla="*/ 476298 h 9292604"/>
                <a:gd name="connsiteX1" fmla="*/ 895802 w 9921235"/>
                <a:gd name="connsiteY1" fmla="*/ 1454775 h 9292604"/>
                <a:gd name="connsiteX2" fmla="*/ 1193439 w 9921235"/>
                <a:gd name="connsiteY2" fmla="*/ 2212418 h 9292604"/>
                <a:gd name="connsiteX3" fmla="*/ 1532487 w 9921235"/>
                <a:gd name="connsiteY3" fmla="*/ 3534086 h 9292604"/>
                <a:gd name="connsiteX4" fmla="*/ 1938549 w 9921235"/>
                <a:gd name="connsiteY4" fmla="*/ 5018643 h 9292604"/>
                <a:gd name="connsiteX5" fmla="*/ 2349435 w 9921235"/>
                <a:gd name="connsiteY5" fmla="*/ 5755592 h 9292604"/>
                <a:gd name="connsiteX6" fmla="*/ 3115725 w 9921235"/>
                <a:gd name="connsiteY6" fmla="*/ 6258569 h 9292604"/>
                <a:gd name="connsiteX7" fmla="*/ 5008716 w 9921235"/>
                <a:gd name="connsiteY7" fmla="*/ 6625701 h 9292604"/>
                <a:gd name="connsiteX8" fmla="*/ 6007240 w 9921235"/>
                <a:gd name="connsiteY8" fmla="*/ 6730572 h 9292604"/>
                <a:gd name="connsiteX9" fmla="*/ 6860090 w 9921235"/>
                <a:gd name="connsiteY9" fmla="*/ 6870646 h 9292604"/>
                <a:gd name="connsiteX10" fmla="*/ 8160824 w 9921235"/>
                <a:gd name="connsiteY10" fmla="*/ 7945580 h 9292604"/>
                <a:gd name="connsiteX11" fmla="*/ 8526756 w 9921235"/>
                <a:gd name="connsiteY11" fmla="*/ 8360147 h 9292604"/>
                <a:gd name="connsiteX12" fmla="*/ 9528824 w 9921235"/>
                <a:gd name="connsiteY12" fmla="*/ 9264488 h 9292604"/>
                <a:gd name="connsiteX13" fmla="*/ 9669584 w 9921235"/>
                <a:gd name="connsiteY13" fmla="*/ 9292091 h 9292604"/>
                <a:gd name="connsiteX14" fmla="*/ 9897440 w 9921235"/>
                <a:gd name="connsiteY14" fmla="*/ 9182592 h 9292604"/>
                <a:gd name="connsiteX15" fmla="*/ 9905728 w 9921235"/>
                <a:gd name="connsiteY15" fmla="*/ 9167104 h 9292604"/>
                <a:gd name="connsiteX16" fmla="*/ 9878182 w 9921235"/>
                <a:gd name="connsiteY16" fmla="*/ 8920616 h 9292604"/>
                <a:gd name="connsiteX17" fmla="*/ 9800343 w 9921235"/>
                <a:gd name="connsiteY17" fmla="*/ 8783913 h 9292604"/>
                <a:gd name="connsiteX18" fmla="*/ 8652314 w 9921235"/>
                <a:gd name="connsiteY18" fmla="*/ 7567590 h 9292604"/>
                <a:gd name="connsiteX19" fmla="*/ 7222307 w 9921235"/>
                <a:gd name="connsiteY19" fmla="*/ 6545062 h 9292604"/>
                <a:gd name="connsiteX20" fmla="*/ 6667552 w 9921235"/>
                <a:gd name="connsiteY20" fmla="*/ 6314062 h 9292604"/>
                <a:gd name="connsiteX21" fmla="*/ 6105082 w 9921235"/>
                <a:gd name="connsiteY21" fmla="*/ 6247997 h 9292604"/>
                <a:gd name="connsiteX22" fmla="*/ 4826808 w 9921235"/>
                <a:gd name="connsiteY22" fmla="*/ 6203191 h 9292604"/>
                <a:gd name="connsiteX23" fmla="*/ 3218040 w 9921235"/>
                <a:gd name="connsiteY23" fmla="*/ 5979106 h 9292604"/>
                <a:gd name="connsiteX24" fmla="*/ 2545151 w 9921235"/>
                <a:gd name="connsiteY24" fmla="*/ 5535565 h 9292604"/>
                <a:gd name="connsiteX25" fmla="*/ 2255577 w 9921235"/>
                <a:gd name="connsiteY25" fmla="*/ 4852508 h 9292604"/>
                <a:gd name="connsiteX26" fmla="*/ 2162509 w 9921235"/>
                <a:gd name="connsiteY26" fmla="*/ 3122103 h 9292604"/>
                <a:gd name="connsiteX27" fmla="*/ 2038510 w 9921235"/>
                <a:gd name="connsiteY27" fmla="*/ 2268213 h 9292604"/>
                <a:gd name="connsiteX28" fmla="*/ 1729552 w 9921235"/>
                <a:gd name="connsiteY28" fmla="*/ 1539540 h 9292604"/>
                <a:gd name="connsiteX29" fmla="*/ 1202406 w 9921235"/>
                <a:gd name="connsiteY29" fmla="*/ 692879 h 9292604"/>
                <a:gd name="connsiteX30" fmla="*/ 968194 w 9921235"/>
                <a:gd name="connsiteY30" fmla="*/ 462010 h 9292604"/>
                <a:gd name="connsiteX31" fmla="*/ 325399 w 9921235"/>
                <a:gd name="connsiteY31" fmla="*/ 68007 h 9292604"/>
                <a:gd name="connsiteX32" fmla="*/ 58183 w 9921235"/>
                <a:gd name="connsiteY32" fmla="*/ 501 h 9292604"/>
                <a:gd name="connsiteX33" fmla="*/ 73985 w 9921235"/>
                <a:gd name="connsiteY33" fmla="*/ 167448 h 9292604"/>
                <a:gd name="connsiteX34" fmla="*/ 334309 w 9921235"/>
                <a:gd name="connsiteY34" fmla="*/ 476127 h 929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21235" h="9292604">
                  <a:moveTo>
                    <a:pt x="334309" y="476298"/>
                  </a:moveTo>
                  <a:cubicBezTo>
                    <a:pt x="561909" y="779879"/>
                    <a:pt x="743617" y="1109960"/>
                    <a:pt x="895802" y="1454775"/>
                  </a:cubicBezTo>
                  <a:cubicBezTo>
                    <a:pt x="1004952" y="1702223"/>
                    <a:pt x="1096227" y="1962278"/>
                    <a:pt x="1193439" y="2212418"/>
                  </a:cubicBezTo>
                  <a:cubicBezTo>
                    <a:pt x="1356888" y="2632585"/>
                    <a:pt x="1437458" y="3089665"/>
                    <a:pt x="1532487" y="3534086"/>
                  </a:cubicBezTo>
                  <a:cubicBezTo>
                    <a:pt x="1639569" y="4034920"/>
                    <a:pt x="1755441" y="4542984"/>
                    <a:pt x="1938549" y="5018643"/>
                  </a:cubicBezTo>
                  <a:cubicBezTo>
                    <a:pt x="2040362" y="5282905"/>
                    <a:pt x="2157074" y="5540594"/>
                    <a:pt x="2349435" y="5755592"/>
                  </a:cubicBezTo>
                  <a:cubicBezTo>
                    <a:pt x="2558878" y="5989622"/>
                    <a:pt x="2823351" y="6149070"/>
                    <a:pt x="3115725" y="6258569"/>
                  </a:cubicBezTo>
                  <a:cubicBezTo>
                    <a:pt x="3717503" y="6483398"/>
                    <a:pt x="4374008" y="6556264"/>
                    <a:pt x="5008716" y="6625701"/>
                  </a:cubicBezTo>
                  <a:cubicBezTo>
                    <a:pt x="5341386" y="6662277"/>
                    <a:pt x="5674628" y="6693424"/>
                    <a:pt x="6007240" y="6730572"/>
                  </a:cubicBezTo>
                  <a:cubicBezTo>
                    <a:pt x="6287390" y="6761890"/>
                    <a:pt x="6593199" y="6773605"/>
                    <a:pt x="6860090" y="6870646"/>
                  </a:cubicBezTo>
                  <a:cubicBezTo>
                    <a:pt x="7388213" y="7062327"/>
                    <a:pt x="7805694" y="7531014"/>
                    <a:pt x="8160824" y="7945580"/>
                  </a:cubicBezTo>
                  <a:cubicBezTo>
                    <a:pt x="8280668" y="8085655"/>
                    <a:pt x="8403883" y="8223272"/>
                    <a:pt x="8526756" y="8360147"/>
                  </a:cubicBezTo>
                  <a:cubicBezTo>
                    <a:pt x="8818792" y="8685101"/>
                    <a:pt x="9090483" y="9123499"/>
                    <a:pt x="9528824" y="9264488"/>
                  </a:cubicBezTo>
                  <a:cubicBezTo>
                    <a:pt x="9573686" y="9278889"/>
                    <a:pt x="9621749" y="9291577"/>
                    <a:pt x="9669584" y="9292091"/>
                  </a:cubicBezTo>
                  <a:cubicBezTo>
                    <a:pt x="9751823" y="9292891"/>
                    <a:pt x="9852464" y="9258087"/>
                    <a:pt x="9897440" y="9182592"/>
                  </a:cubicBezTo>
                  <a:cubicBezTo>
                    <a:pt x="9900527" y="9177620"/>
                    <a:pt x="9903270" y="9172420"/>
                    <a:pt x="9905728" y="9167104"/>
                  </a:cubicBezTo>
                  <a:cubicBezTo>
                    <a:pt x="9941504" y="9086065"/>
                    <a:pt x="9906585" y="8998397"/>
                    <a:pt x="9878182" y="8920616"/>
                  </a:cubicBezTo>
                  <a:cubicBezTo>
                    <a:pt x="9860865" y="8873182"/>
                    <a:pt x="9830061" y="8824490"/>
                    <a:pt x="9800343" y="8783913"/>
                  </a:cubicBezTo>
                  <a:cubicBezTo>
                    <a:pt x="9474531" y="8339344"/>
                    <a:pt x="9070766" y="7932893"/>
                    <a:pt x="8652314" y="7567590"/>
                  </a:cubicBezTo>
                  <a:cubicBezTo>
                    <a:pt x="8211230" y="7182114"/>
                    <a:pt x="7735685" y="6818582"/>
                    <a:pt x="7222307" y="6545062"/>
                  </a:cubicBezTo>
                  <a:cubicBezTo>
                    <a:pt x="7047257" y="6451851"/>
                    <a:pt x="6862148" y="6363783"/>
                    <a:pt x="6667552" y="6314062"/>
                  </a:cubicBezTo>
                  <a:cubicBezTo>
                    <a:pt x="6486444" y="6267771"/>
                    <a:pt x="6291047" y="6260284"/>
                    <a:pt x="6105082" y="6247997"/>
                  </a:cubicBezTo>
                  <a:cubicBezTo>
                    <a:pt x="5679600" y="6219993"/>
                    <a:pt x="5252004" y="6218679"/>
                    <a:pt x="4826808" y="6203191"/>
                  </a:cubicBezTo>
                  <a:cubicBezTo>
                    <a:pt x="4291083" y="6184103"/>
                    <a:pt x="3728602" y="6161129"/>
                    <a:pt x="3218040" y="5979106"/>
                  </a:cubicBezTo>
                  <a:cubicBezTo>
                    <a:pt x="2962026" y="5887837"/>
                    <a:pt x="2725910" y="5740162"/>
                    <a:pt x="2545151" y="5535565"/>
                  </a:cubicBezTo>
                  <a:cubicBezTo>
                    <a:pt x="2378010" y="5346341"/>
                    <a:pt x="2301023" y="5095281"/>
                    <a:pt x="2255577" y="4852508"/>
                  </a:cubicBezTo>
                  <a:cubicBezTo>
                    <a:pt x="2149341" y="4285866"/>
                    <a:pt x="2194336" y="3698010"/>
                    <a:pt x="2162509" y="3122103"/>
                  </a:cubicBezTo>
                  <a:cubicBezTo>
                    <a:pt x="2146655" y="2834879"/>
                    <a:pt x="2114943" y="2546197"/>
                    <a:pt x="2038510" y="2268213"/>
                  </a:cubicBezTo>
                  <a:cubicBezTo>
                    <a:pt x="1968250" y="2012587"/>
                    <a:pt x="1849235" y="1773712"/>
                    <a:pt x="1729552" y="1539540"/>
                  </a:cubicBezTo>
                  <a:cubicBezTo>
                    <a:pt x="1578270" y="1243291"/>
                    <a:pt x="1408997" y="948620"/>
                    <a:pt x="1202406" y="692879"/>
                  </a:cubicBezTo>
                  <a:cubicBezTo>
                    <a:pt x="1132906" y="607686"/>
                    <a:pt x="1054376" y="530282"/>
                    <a:pt x="968194" y="462010"/>
                  </a:cubicBezTo>
                  <a:cubicBezTo>
                    <a:pt x="772923" y="306048"/>
                    <a:pt x="561348" y="155738"/>
                    <a:pt x="325399" y="68007"/>
                  </a:cubicBezTo>
                  <a:cubicBezTo>
                    <a:pt x="240114" y="36300"/>
                    <a:pt x="145479" y="10417"/>
                    <a:pt x="58183" y="501"/>
                  </a:cubicBezTo>
                  <a:cubicBezTo>
                    <a:pt x="-68508" y="-13952"/>
                    <a:pt x="45855" y="132266"/>
                    <a:pt x="73985" y="167448"/>
                  </a:cubicBezTo>
                  <a:cubicBezTo>
                    <a:pt x="158029" y="272604"/>
                    <a:pt x="250761" y="370531"/>
                    <a:pt x="334309" y="476127"/>
                  </a:cubicBezTo>
                </a:path>
              </a:pathLst>
            </a:custGeom>
            <a:solidFill>
              <a:schemeClr val="accent4">
                <a:lumMod val="50000"/>
              </a:schemeClr>
            </a:solidFill>
            <a:ln w="5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2226945" y="-1314448"/>
              <a:ext cx="10967090" cy="9052570"/>
            </a:xfrm>
            <a:custGeom>
              <a:avLst/>
              <a:gdLst>
                <a:gd name="connsiteX0" fmla="*/ 452935 w 10967090"/>
                <a:gd name="connsiteY0" fmla="*/ 611289 h 9052570"/>
                <a:gd name="connsiteX1" fmla="*/ 1235896 w 10967090"/>
                <a:gd name="connsiteY1" fmla="*/ 1545652 h 9052570"/>
                <a:gd name="connsiteX2" fmla="*/ 1581676 w 10967090"/>
                <a:gd name="connsiteY2" fmla="*/ 2279870 h 9052570"/>
                <a:gd name="connsiteX3" fmla="*/ 1660137 w 10967090"/>
                <a:gd name="connsiteY3" fmla="*/ 3640302 h 9052570"/>
                <a:gd name="connsiteX4" fmla="*/ 1712252 w 10967090"/>
                <a:gd name="connsiteY4" fmla="*/ 5133284 h 9052570"/>
                <a:gd name="connsiteX5" fmla="*/ 2056352 w 10967090"/>
                <a:gd name="connsiteY5" fmla="*/ 5823827 h 9052570"/>
                <a:gd name="connsiteX6" fmla="*/ 2721744 w 10967090"/>
                <a:gd name="connsiteY6" fmla="*/ 6186901 h 9052570"/>
                <a:gd name="connsiteX7" fmla="*/ 4336232 w 10967090"/>
                <a:gd name="connsiteY7" fmla="*/ 6316060 h 9052570"/>
                <a:gd name="connsiteX8" fmla="*/ 5198968 w 10967090"/>
                <a:gd name="connsiteY8" fmla="*/ 6311488 h 9052570"/>
                <a:gd name="connsiteX9" fmla="*/ 5986381 w 10967090"/>
                <a:gd name="connsiteY9" fmla="*/ 6377039 h 9052570"/>
                <a:gd name="connsiteX10" fmla="*/ 7931024 w 10967090"/>
                <a:gd name="connsiteY10" fmla="*/ 7409568 h 9052570"/>
                <a:gd name="connsiteX11" fmla="*/ 8552530 w 10967090"/>
                <a:gd name="connsiteY11" fmla="*/ 7838593 h 9052570"/>
                <a:gd name="connsiteX12" fmla="*/ 9525795 w 10967090"/>
                <a:gd name="connsiteY12" fmla="*/ 8568227 h 9052570"/>
                <a:gd name="connsiteX13" fmla="*/ 10464484 w 10967090"/>
                <a:gd name="connsiteY13" fmla="*/ 9029084 h 9052570"/>
                <a:gd name="connsiteX14" fmla="*/ 10693254 w 10967090"/>
                <a:gd name="connsiteY14" fmla="*/ 9049658 h 9052570"/>
                <a:gd name="connsiteX15" fmla="*/ 10965575 w 10967090"/>
                <a:gd name="connsiteY15" fmla="*/ 8871064 h 9052570"/>
                <a:gd name="connsiteX16" fmla="*/ 10966660 w 10967090"/>
                <a:gd name="connsiteY16" fmla="*/ 8848662 h 9052570"/>
                <a:gd name="connsiteX17" fmla="*/ 10756119 w 10967090"/>
                <a:gd name="connsiteY17" fmla="*/ 8519992 h 9052570"/>
                <a:gd name="connsiteX18" fmla="*/ 10591414 w 10967090"/>
                <a:gd name="connsiteY18" fmla="*/ 8369917 h 9052570"/>
                <a:gd name="connsiteX19" fmla="*/ 8658715 w 10967090"/>
                <a:gd name="connsiteY19" fmla="*/ 7081527 h 9052570"/>
                <a:gd name="connsiteX20" fmla="*/ 6533478 w 10967090"/>
                <a:gd name="connsiteY20" fmla="*/ 6032482 h 9052570"/>
                <a:gd name="connsiteX21" fmla="*/ 5293608 w 10967090"/>
                <a:gd name="connsiteY21" fmla="*/ 5769248 h 9052570"/>
                <a:gd name="connsiteX22" fmla="*/ 4183984 w 10967090"/>
                <a:gd name="connsiteY22" fmla="*/ 5853259 h 9052570"/>
                <a:gd name="connsiteX23" fmla="*/ 2793027 w 10967090"/>
                <a:gd name="connsiteY23" fmla="*/ 5810739 h 9052570"/>
                <a:gd name="connsiteX24" fmla="*/ 2167372 w 10967090"/>
                <a:gd name="connsiteY24" fmla="*/ 5419890 h 9052570"/>
                <a:gd name="connsiteX25" fmla="*/ 1953237 w 10967090"/>
                <a:gd name="connsiteY25" fmla="*/ 4740491 h 9052570"/>
                <a:gd name="connsiteX26" fmla="*/ 2259395 w 10967090"/>
                <a:gd name="connsiteY26" fmla="*/ 3044839 h 9052570"/>
                <a:gd name="connsiteX27" fmla="*/ 2324009 w 10967090"/>
                <a:gd name="connsiteY27" fmla="*/ 2231360 h 9052570"/>
                <a:gd name="connsiteX28" fmla="*/ 2090819 w 10967090"/>
                <a:gd name="connsiteY28" fmla="*/ 1508739 h 9052570"/>
                <a:gd name="connsiteX29" fmla="*/ 1509553 w 10967090"/>
                <a:gd name="connsiteY29" fmla="*/ 621262 h 9052570"/>
                <a:gd name="connsiteX30" fmla="*/ 1249851 w 10967090"/>
                <a:gd name="connsiteY30" fmla="*/ 381564 h 9052570"/>
                <a:gd name="connsiteX31" fmla="*/ 384783 w 10967090"/>
                <a:gd name="connsiteY31" fmla="*/ 2945 h 9052570"/>
                <a:gd name="connsiteX32" fmla="*/ 70333 w 10967090"/>
                <a:gd name="connsiteY32" fmla="*/ 44230 h 9052570"/>
                <a:gd name="connsiteX33" fmla="*/ 452935 w 10967090"/>
                <a:gd name="connsiteY33" fmla="*/ 611289 h 9052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967090" h="9052570">
                  <a:moveTo>
                    <a:pt x="452935" y="611289"/>
                  </a:moveTo>
                  <a:cubicBezTo>
                    <a:pt x="754550" y="890141"/>
                    <a:pt x="1023383" y="1198180"/>
                    <a:pt x="1235896" y="1545652"/>
                  </a:cubicBezTo>
                  <a:cubicBezTo>
                    <a:pt x="1375444" y="1773812"/>
                    <a:pt x="1510501" y="2024826"/>
                    <a:pt x="1581676" y="2279870"/>
                  </a:cubicBezTo>
                  <a:cubicBezTo>
                    <a:pt x="1702057" y="2711203"/>
                    <a:pt x="1671344" y="3187349"/>
                    <a:pt x="1660137" y="3640302"/>
                  </a:cubicBezTo>
                  <a:cubicBezTo>
                    <a:pt x="1647753" y="4139748"/>
                    <a:pt x="1629819" y="4647451"/>
                    <a:pt x="1712252" y="5133284"/>
                  </a:cubicBezTo>
                  <a:cubicBezTo>
                    <a:pt x="1756755" y="5395488"/>
                    <a:pt x="1854716" y="5637404"/>
                    <a:pt x="2056352" y="5823827"/>
                  </a:cubicBezTo>
                  <a:cubicBezTo>
                    <a:pt x="2245662" y="5998992"/>
                    <a:pt x="2474822" y="6116606"/>
                    <a:pt x="2721744" y="6186901"/>
                  </a:cubicBezTo>
                  <a:cubicBezTo>
                    <a:pt x="3241466" y="6334805"/>
                    <a:pt x="3801022" y="6322061"/>
                    <a:pt x="4336232" y="6316060"/>
                  </a:cubicBezTo>
                  <a:cubicBezTo>
                    <a:pt x="4623811" y="6312802"/>
                    <a:pt x="4911446" y="6306458"/>
                    <a:pt x="5198968" y="6311488"/>
                  </a:cubicBezTo>
                  <a:cubicBezTo>
                    <a:pt x="5457801" y="6316003"/>
                    <a:pt x="5733720" y="6314746"/>
                    <a:pt x="5986381" y="6377039"/>
                  </a:cubicBezTo>
                  <a:cubicBezTo>
                    <a:pt x="6689897" y="6550661"/>
                    <a:pt x="7344036" y="7005403"/>
                    <a:pt x="7931024" y="7409568"/>
                  </a:cubicBezTo>
                  <a:cubicBezTo>
                    <a:pt x="8138021" y="7552157"/>
                    <a:pt x="8347362" y="7693889"/>
                    <a:pt x="8552530" y="7838593"/>
                  </a:cubicBezTo>
                  <a:cubicBezTo>
                    <a:pt x="8883200" y="8071822"/>
                    <a:pt x="9197010" y="8330712"/>
                    <a:pt x="9525795" y="8568227"/>
                  </a:cubicBezTo>
                  <a:cubicBezTo>
                    <a:pt x="9810002" y="8773567"/>
                    <a:pt x="10118440" y="8958047"/>
                    <a:pt x="10464484" y="9029084"/>
                  </a:cubicBezTo>
                  <a:cubicBezTo>
                    <a:pt x="10539178" y="9044458"/>
                    <a:pt x="10619932" y="9057659"/>
                    <a:pt x="10693254" y="9049658"/>
                  </a:cubicBezTo>
                  <a:cubicBezTo>
                    <a:pt x="10796067" y="9038457"/>
                    <a:pt x="10948544" y="9000852"/>
                    <a:pt x="10965575" y="8871064"/>
                  </a:cubicBezTo>
                  <a:cubicBezTo>
                    <a:pt x="10966603" y="8863635"/>
                    <a:pt x="10967003" y="8856148"/>
                    <a:pt x="10966660" y="8848662"/>
                  </a:cubicBezTo>
                  <a:cubicBezTo>
                    <a:pt x="10961060" y="8720531"/>
                    <a:pt x="10838187" y="8604688"/>
                    <a:pt x="10756119" y="8519992"/>
                  </a:cubicBezTo>
                  <a:cubicBezTo>
                    <a:pt x="10703999" y="8467014"/>
                    <a:pt x="10648963" y="8416951"/>
                    <a:pt x="10591414" y="8369917"/>
                  </a:cubicBezTo>
                  <a:cubicBezTo>
                    <a:pt x="10000768" y="7880027"/>
                    <a:pt x="9328798" y="7466318"/>
                    <a:pt x="8658715" y="7081527"/>
                  </a:cubicBezTo>
                  <a:cubicBezTo>
                    <a:pt x="7973772" y="6688849"/>
                    <a:pt x="7265455" y="6318060"/>
                    <a:pt x="6533478" y="6032482"/>
                  </a:cubicBezTo>
                  <a:cubicBezTo>
                    <a:pt x="6125827" y="5873490"/>
                    <a:pt x="5735206" y="5765077"/>
                    <a:pt x="5293608" y="5769248"/>
                  </a:cubicBezTo>
                  <a:cubicBezTo>
                    <a:pt x="4922419" y="5772849"/>
                    <a:pt x="4552316" y="5818569"/>
                    <a:pt x="4183984" y="5853259"/>
                  </a:cubicBezTo>
                  <a:cubicBezTo>
                    <a:pt x="3727413" y="5896293"/>
                    <a:pt x="3240552" y="5943385"/>
                    <a:pt x="2793027" y="5810739"/>
                  </a:cubicBezTo>
                  <a:cubicBezTo>
                    <a:pt x="2555295" y="5740274"/>
                    <a:pt x="2333816" y="5604428"/>
                    <a:pt x="2167372" y="5419890"/>
                  </a:cubicBezTo>
                  <a:cubicBezTo>
                    <a:pt x="1999248" y="5233925"/>
                    <a:pt x="1951219" y="4977892"/>
                    <a:pt x="1953237" y="4740491"/>
                  </a:cubicBezTo>
                  <a:cubicBezTo>
                    <a:pt x="1957997" y="4176250"/>
                    <a:pt x="2156891" y="3608933"/>
                    <a:pt x="2259395" y="3044839"/>
                  </a:cubicBezTo>
                  <a:cubicBezTo>
                    <a:pt x="2307984" y="2777469"/>
                    <a:pt x="2344131" y="2503543"/>
                    <a:pt x="2324009" y="2231360"/>
                  </a:cubicBezTo>
                  <a:cubicBezTo>
                    <a:pt x="2304452" y="1966956"/>
                    <a:pt x="2209234" y="1740368"/>
                    <a:pt x="2090819" y="1508739"/>
                  </a:cubicBezTo>
                  <a:cubicBezTo>
                    <a:pt x="1929811" y="1193477"/>
                    <a:pt x="1739267" y="886107"/>
                    <a:pt x="1509553" y="621262"/>
                  </a:cubicBezTo>
                  <a:cubicBezTo>
                    <a:pt x="1432006" y="532119"/>
                    <a:pt x="1344921" y="451738"/>
                    <a:pt x="1249851" y="381564"/>
                  </a:cubicBezTo>
                  <a:cubicBezTo>
                    <a:pt x="997660" y="194912"/>
                    <a:pt x="707532" y="29497"/>
                    <a:pt x="384783" y="2945"/>
                  </a:cubicBezTo>
                  <a:cubicBezTo>
                    <a:pt x="282845" y="-5456"/>
                    <a:pt x="163418" y="-924"/>
                    <a:pt x="70333" y="44230"/>
                  </a:cubicBezTo>
                  <a:cubicBezTo>
                    <a:pt x="-193175" y="172000"/>
                    <a:pt x="358500" y="527713"/>
                    <a:pt x="452935" y="611289"/>
                  </a:cubicBezTo>
                </a:path>
              </a:pathLst>
            </a:custGeom>
            <a:solidFill>
              <a:schemeClr val="accent5"/>
            </a:solidFill>
            <a:ln w="5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2878453" y="-1943099"/>
              <a:ext cx="11367131" cy="8909689"/>
            </a:xfrm>
            <a:custGeom>
              <a:avLst/>
              <a:gdLst>
                <a:gd name="connsiteX0" fmla="*/ 554030 w 11367131"/>
                <a:gd name="connsiteY0" fmla="*/ 682276 h 8909689"/>
                <a:gd name="connsiteX1" fmla="*/ 1476796 w 11367131"/>
                <a:gd name="connsiteY1" fmla="*/ 1698872 h 8909689"/>
                <a:gd name="connsiteX2" fmla="*/ 1817776 w 11367131"/>
                <a:gd name="connsiteY2" fmla="*/ 2469123 h 8909689"/>
                <a:gd name="connsiteX3" fmla="*/ 1623375 w 11367131"/>
                <a:gd name="connsiteY3" fmla="*/ 3897170 h 8909689"/>
                <a:gd name="connsiteX4" fmla="*/ 1365525 w 11367131"/>
                <a:gd name="connsiteY4" fmla="*/ 5441265 h 8909689"/>
                <a:gd name="connsiteX5" fmla="*/ 1693503 w 11367131"/>
                <a:gd name="connsiteY5" fmla="*/ 6052313 h 8909689"/>
                <a:gd name="connsiteX6" fmla="*/ 2314078 w 11367131"/>
                <a:gd name="connsiteY6" fmla="*/ 6325662 h 8909689"/>
                <a:gd name="connsiteX7" fmla="*/ 3638261 w 11367131"/>
                <a:gd name="connsiteY7" fmla="*/ 6241651 h 8909689"/>
                <a:gd name="connsiteX8" fmla="*/ 5021405 w 11367131"/>
                <a:gd name="connsiteY8" fmla="*/ 6128494 h 8909689"/>
                <a:gd name="connsiteX9" fmla="*/ 5972839 w 11367131"/>
                <a:gd name="connsiteY9" fmla="*/ 6412130 h 8909689"/>
                <a:gd name="connsiteX10" fmla="*/ 7319635 w 11367131"/>
                <a:gd name="connsiteY10" fmla="*/ 7011633 h 8909689"/>
                <a:gd name="connsiteX11" fmla="*/ 8161512 w 11367131"/>
                <a:gd name="connsiteY11" fmla="*/ 7432772 h 8909689"/>
                <a:gd name="connsiteX12" fmla="*/ 9800688 w 11367131"/>
                <a:gd name="connsiteY12" fmla="*/ 8335113 h 8909689"/>
                <a:gd name="connsiteX13" fmla="*/ 11086448 w 11367131"/>
                <a:gd name="connsiteY13" fmla="*/ 8893069 h 8909689"/>
                <a:gd name="connsiteX14" fmla="*/ 11281901 w 11367131"/>
                <a:gd name="connsiteY14" fmla="*/ 8903241 h 8909689"/>
                <a:gd name="connsiteX15" fmla="*/ 11322993 w 11367131"/>
                <a:gd name="connsiteY15" fmla="*/ 8633207 h 8909689"/>
                <a:gd name="connsiteX16" fmla="*/ 11303904 w 11367131"/>
                <a:gd name="connsiteY16" fmla="*/ 8603604 h 8909689"/>
                <a:gd name="connsiteX17" fmla="*/ 10844704 w 11367131"/>
                <a:gd name="connsiteY17" fmla="*/ 8201497 h 8909689"/>
                <a:gd name="connsiteX18" fmla="*/ 10607760 w 11367131"/>
                <a:gd name="connsiteY18" fmla="*/ 8050849 h 8909689"/>
                <a:gd name="connsiteX19" fmla="*/ 8251352 w 11367131"/>
                <a:gd name="connsiteY19" fmla="*/ 6795092 h 8909689"/>
                <a:gd name="connsiteX20" fmla="*/ 5975525 w 11367131"/>
                <a:gd name="connsiteY20" fmla="*/ 5832400 h 8909689"/>
                <a:gd name="connsiteX21" fmla="*/ 4819323 w 11367131"/>
                <a:gd name="connsiteY21" fmla="*/ 5631346 h 8909689"/>
                <a:gd name="connsiteX22" fmla="*/ 3826227 w 11367131"/>
                <a:gd name="connsiteY22" fmla="*/ 5796739 h 8909689"/>
                <a:gd name="connsiteX23" fmla="*/ 2558086 w 11367131"/>
                <a:gd name="connsiteY23" fmla="*/ 5872006 h 8909689"/>
                <a:gd name="connsiteX24" fmla="*/ 1954656 w 11367131"/>
                <a:gd name="connsiteY24" fmla="*/ 5538764 h 8909689"/>
                <a:gd name="connsiteX25" fmla="*/ 1737783 w 11367131"/>
                <a:gd name="connsiteY25" fmla="*/ 4868451 h 8909689"/>
                <a:gd name="connsiteX26" fmla="*/ 2187394 w 11367131"/>
                <a:gd name="connsiteY26" fmla="*/ 3186761 h 8909689"/>
                <a:gd name="connsiteX27" fmla="*/ 2377983 w 11367131"/>
                <a:gd name="connsiteY27" fmla="*/ 2345582 h 8909689"/>
                <a:gd name="connsiteX28" fmla="*/ 2246367 w 11367131"/>
                <a:gd name="connsiteY28" fmla="*/ 1658364 h 8909689"/>
                <a:gd name="connsiteX29" fmla="*/ 1666877 w 11367131"/>
                <a:gd name="connsiteY29" fmla="*/ 818419 h 8909689"/>
                <a:gd name="connsiteX30" fmla="*/ 1404541 w 11367131"/>
                <a:gd name="connsiteY30" fmla="*/ 574989 h 8909689"/>
                <a:gd name="connsiteX31" fmla="*/ 382671 w 11367131"/>
                <a:gd name="connsiteY31" fmla="*/ 25429 h 8909689"/>
                <a:gd name="connsiteX32" fmla="*/ 68763 w 11367131"/>
                <a:gd name="connsiteY32" fmla="*/ 25709 h 8909689"/>
                <a:gd name="connsiteX33" fmla="*/ 554087 w 11367131"/>
                <a:gd name="connsiteY33" fmla="*/ 682276 h 890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367131" h="8909689">
                  <a:moveTo>
                    <a:pt x="554030" y="682276"/>
                  </a:moveTo>
                  <a:cubicBezTo>
                    <a:pt x="903862" y="983920"/>
                    <a:pt x="1230154" y="1312853"/>
                    <a:pt x="1476796" y="1698872"/>
                  </a:cubicBezTo>
                  <a:cubicBezTo>
                    <a:pt x="1625563" y="1931775"/>
                    <a:pt x="1776239" y="2198740"/>
                    <a:pt x="1817776" y="2469123"/>
                  </a:cubicBezTo>
                  <a:cubicBezTo>
                    <a:pt x="1889076" y="2932964"/>
                    <a:pt x="1738795" y="3435569"/>
                    <a:pt x="1623375" y="3897170"/>
                  </a:cubicBezTo>
                  <a:cubicBezTo>
                    <a:pt x="1498879" y="4394963"/>
                    <a:pt x="1312724" y="4939260"/>
                    <a:pt x="1365525" y="5441265"/>
                  </a:cubicBezTo>
                  <a:cubicBezTo>
                    <a:pt x="1391534" y="5689640"/>
                    <a:pt x="1488849" y="5890351"/>
                    <a:pt x="1693503" y="6052313"/>
                  </a:cubicBezTo>
                  <a:cubicBezTo>
                    <a:pt x="1873914" y="6194388"/>
                    <a:pt x="2087427" y="6288458"/>
                    <a:pt x="2314078" y="6325662"/>
                  </a:cubicBezTo>
                  <a:cubicBezTo>
                    <a:pt x="2751293" y="6398986"/>
                    <a:pt x="3206321" y="6312746"/>
                    <a:pt x="3638261" y="6241651"/>
                  </a:cubicBezTo>
                  <a:cubicBezTo>
                    <a:pt x="4091346" y="6167356"/>
                    <a:pt x="4560662" y="6077059"/>
                    <a:pt x="5021405" y="6128494"/>
                  </a:cubicBezTo>
                  <a:cubicBezTo>
                    <a:pt x="5348017" y="6164899"/>
                    <a:pt x="5668915" y="6293829"/>
                    <a:pt x="5972839" y="6412130"/>
                  </a:cubicBezTo>
                  <a:cubicBezTo>
                    <a:pt x="6430953" y="6590495"/>
                    <a:pt x="6878609" y="6796578"/>
                    <a:pt x="7319635" y="7011633"/>
                  </a:cubicBezTo>
                  <a:cubicBezTo>
                    <a:pt x="7601213" y="7148793"/>
                    <a:pt x="7883477" y="7288297"/>
                    <a:pt x="8161512" y="7432772"/>
                  </a:cubicBezTo>
                  <a:cubicBezTo>
                    <a:pt x="8714267" y="7719894"/>
                    <a:pt x="9253648" y="8035247"/>
                    <a:pt x="9800688" y="8335113"/>
                  </a:cubicBezTo>
                  <a:cubicBezTo>
                    <a:pt x="10204681" y="8556569"/>
                    <a:pt x="10633363" y="8797628"/>
                    <a:pt x="11086448" y="8893069"/>
                  </a:cubicBezTo>
                  <a:cubicBezTo>
                    <a:pt x="11149371" y="8906327"/>
                    <a:pt x="11218979" y="8915929"/>
                    <a:pt x="11281901" y="8903241"/>
                  </a:cubicBezTo>
                  <a:cubicBezTo>
                    <a:pt x="11414832" y="8876266"/>
                    <a:pt x="11361512" y="8704474"/>
                    <a:pt x="11322993" y="8633207"/>
                  </a:cubicBezTo>
                  <a:cubicBezTo>
                    <a:pt x="11317164" y="8622978"/>
                    <a:pt x="11310819" y="8613090"/>
                    <a:pt x="11303904" y="8603604"/>
                  </a:cubicBezTo>
                  <a:cubicBezTo>
                    <a:pt x="11187718" y="8438383"/>
                    <a:pt x="11009181" y="8312253"/>
                    <a:pt x="10844704" y="8201497"/>
                  </a:cubicBezTo>
                  <a:cubicBezTo>
                    <a:pt x="10768009" y="8149718"/>
                    <a:pt x="10687428" y="8099541"/>
                    <a:pt x="10607760" y="8050849"/>
                  </a:cubicBezTo>
                  <a:cubicBezTo>
                    <a:pt x="9851037" y="7588163"/>
                    <a:pt x="9054252" y="7178683"/>
                    <a:pt x="8251352" y="6795092"/>
                  </a:cubicBezTo>
                  <a:cubicBezTo>
                    <a:pt x="7509373" y="6440534"/>
                    <a:pt x="6752765" y="6096605"/>
                    <a:pt x="5975525" y="5832400"/>
                  </a:cubicBezTo>
                  <a:cubicBezTo>
                    <a:pt x="5590505" y="5701470"/>
                    <a:pt x="5229088" y="5600543"/>
                    <a:pt x="4819323" y="5631346"/>
                  </a:cubicBezTo>
                  <a:cubicBezTo>
                    <a:pt x="4484252" y="5656550"/>
                    <a:pt x="4154439" y="5731702"/>
                    <a:pt x="3826227" y="5796739"/>
                  </a:cubicBezTo>
                  <a:cubicBezTo>
                    <a:pt x="3415433" y="5878120"/>
                    <a:pt x="2975264" y="5965845"/>
                    <a:pt x="2558086" y="5872006"/>
                  </a:cubicBezTo>
                  <a:cubicBezTo>
                    <a:pt x="2333303" y="5821542"/>
                    <a:pt x="2116602" y="5703070"/>
                    <a:pt x="1954656" y="5538764"/>
                  </a:cubicBezTo>
                  <a:cubicBezTo>
                    <a:pt x="1774725" y="5356227"/>
                    <a:pt x="1727187" y="5108139"/>
                    <a:pt x="1737783" y="4868451"/>
                  </a:cubicBezTo>
                  <a:cubicBezTo>
                    <a:pt x="1762786" y="4304764"/>
                    <a:pt x="2014749" y="3739401"/>
                    <a:pt x="2187394" y="3186761"/>
                  </a:cubicBezTo>
                  <a:cubicBezTo>
                    <a:pt x="2272936" y="2913184"/>
                    <a:pt x="2353820" y="2632383"/>
                    <a:pt x="2377983" y="2345582"/>
                  </a:cubicBezTo>
                  <a:cubicBezTo>
                    <a:pt x="2399283" y="2095036"/>
                    <a:pt x="2355112" y="1880232"/>
                    <a:pt x="2246367" y="1658364"/>
                  </a:cubicBezTo>
                  <a:cubicBezTo>
                    <a:pt x="2095902" y="1351234"/>
                    <a:pt x="1900609" y="1068159"/>
                    <a:pt x="1666877" y="818419"/>
                  </a:cubicBezTo>
                  <a:cubicBezTo>
                    <a:pt x="1584747" y="731734"/>
                    <a:pt x="1497119" y="650421"/>
                    <a:pt x="1404541" y="574989"/>
                  </a:cubicBezTo>
                  <a:cubicBezTo>
                    <a:pt x="1108853" y="332227"/>
                    <a:pt x="759410" y="118543"/>
                    <a:pt x="382671" y="25429"/>
                  </a:cubicBezTo>
                  <a:cubicBezTo>
                    <a:pt x="287659" y="2009"/>
                    <a:pt x="160134" y="-18891"/>
                    <a:pt x="68763" y="25709"/>
                  </a:cubicBezTo>
                  <a:cubicBezTo>
                    <a:pt x="-214758" y="164092"/>
                    <a:pt x="460080" y="603672"/>
                    <a:pt x="554087" y="682276"/>
                  </a:cubicBezTo>
                </a:path>
              </a:pathLst>
            </a:custGeom>
            <a:solidFill>
              <a:schemeClr val="accent6"/>
            </a:solidFill>
            <a:ln w="5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4581523" y="-2188834"/>
              <a:ext cx="8995395" cy="6800850"/>
            </a:xfrm>
            <a:custGeom>
              <a:avLst/>
              <a:gdLst>
                <a:gd name="connsiteX0" fmla="*/ 392101 w 8995395"/>
                <a:gd name="connsiteY0" fmla="*/ 122288 h 6800850"/>
                <a:gd name="connsiteX1" fmla="*/ 62597 w 8995395"/>
                <a:gd name="connsiteY1" fmla="*/ 867 h 6800850"/>
                <a:gd name="connsiteX2" fmla="*/ 29976 w 8995395"/>
                <a:gd name="connsiteY2" fmla="*/ -87 h 6800850"/>
                <a:gd name="connsiteX3" fmla="*/ 160569 w 8995395"/>
                <a:gd name="connsiteY3" fmla="*/ 220243 h 6800850"/>
                <a:gd name="connsiteX4" fmla="*/ 538834 w 8995395"/>
                <a:gd name="connsiteY4" fmla="*/ 577059 h 6800850"/>
                <a:gd name="connsiteX5" fmla="*/ 836282 w 8995395"/>
                <a:gd name="connsiteY5" fmla="*/ 921496 h 6800850"/>
                <a:gd name="connsiteX6" fmla="*/ 1290253 w 8995395"/>
                <a:gd name="connsiteY6" fmla="*/ 1653268 h 6800850"/>
                <a:gd name="connsiteX7" fmla="*/ 1434157 w 8995395"/>
                <a:gd name="connsiteY7" fmla="*/ 2444630 h 6800850"/>
                <a:gd name="connsiteX8" fmla="*/ 1392152 w 8995395"/>
                <a:gd name="connsiteY8" fmla="*/ 2815110 h 6800850"/>
                <a:gd name="connsiteX9" fmla="*/ 1199842 w 8995395"/>
                <a:gd name="connsiteY9" fmla="*/ 3938816 h 6800850"/>
                <a:gd name="connsiteX10" fmla="*/ 1219787 w 8995395"/>
                <a:gd name="connsiteY10" fmla="*/ 4751238 h 6800850"/>
                <a:gd name="connsiteX11" fmla="*/ 1684588 w 8995395"/>
                <a:gd name="connsiteY11" fmla="*/ 5433769 h 6800850"/>
                <a:gd name="connsiteX12" fmla="*/ 3432178 w 8995395"/>
                <a:gd name="connsiteY12" fmla="*/ 5460629 h 6800850"/>
                <a:gd name="connsiteX13" fmla="*/ 5059639 w 8995395"/>
                <a:gd name="connsiteY13" fmla="*/ 5166593 h 6800850"/>
                <a:gd name="connsiteX14" fmla="*/ 6963191 w 8995395"/>
                <a:gd name="connsiteY14" fmla="*/ 5822618 h 6800850"/>
                <a:gd name="connsiteX15" fmla="*/ 7984575 w 8995395"/>
                <a:gd name="connsiteY15" fmla="*/ 6353370 h 6800850"/>
                <a:gd name="connsiteX16" fmla="*/ 8799649 w 8995395"/>
                <a:gd name="connsiteY16" fmla="*/ 6758106 h 6800850"/>
                <a:gd name="connsiteX17" fmla="*/ 8958526 w 8995395"/>
                <a:gd name="connsiteY17" fmla="*/ 6800340 h 6800850"/>
                <a:gd name="connsiteX18" fmla="*/ 8993787 w 8995395"/>
                <a:gd name="connsiteY18" fmla="*/ 6759592 h 6800850"/>
                <a:gd name="connsiteX19" fmla="*/ 8926522 w 8995395"/>
                <a:gd name="connsiteY19" fmla="*/ 6617231 h 6800850"/>
                <a:gd name="connsiteX20" fmla="*/ 8727468 w 8995395"/>
                <a:gd name="connsiteY20" fmla="*/ 6323823 h 6800850"/>
                <a:gd name="connsiteX21" fmla="*/ 8651801 w 8995395"/>
                <a:gd name="connsiteY21" fmla="*/ 6226897 h 6800850"/>
                <a:gd name="connsiteX22" fmla="*/ 8374111 w 8995395"/>
                <a:gd name="connsiteY22" fmla="*/ 5923316 h 6800850"/>
                <a:gd name="connsiteX23" fmla="*/ 8131338 w 8995395"/>
                <a:gd name="connsiteY23" fmla="*/ 5727291 h 6800850"/>
                <a:gd name="connsiteX24" fmla="*/ 6863293 w 8995395"/>
                <a:gd name="connsiteY24" fmla="*/ 5032445 h 6800850"/>
                <a:gd name="connsiteX25" fmla="*/ 6097368 w 8995395"/>
                <a:gd name="connsiteY25" fmla="*/ 4845438 h 6800850"/>
                <a:gd name="connsiteX26" fmla="*/ 5387566 w 8995395"/>
                <a:gd name="connsiteY26" fmla="*/ 4913824 h 6800850"/>
                <a:gd name="connsiteX27" fmla="*/ 4610725 w 8995395"/>
                <a:gd name="connsiteY27" fmla="*/ 5107157 h 6800850"/>
                <a:gd name="connsiteX28" fmla="*/ 3279531 w 8995395"/>
                <a:gd name="connsiteY28" fmla="*/ 5327642 h 6800850"/>
                <a:gd name="connsiteX29" fmla="*/ 2667225 w 8995395"/>
                <a:gd name="connsiteY29" fmla="*/ 5159620 h 6800850"/>
                <a:gd name="connsiteX30" fmla="*/ 2290435 w 8995395"/>
                <a:gd name="connsiteY30" fmla="*/ 4623211 h 6800850"/>
                <a:gd name="connsiteX31" fmla="*/ 1960166 w 8995395"/>
                <a:gd name="connsiteY31" fmla="*/ 2736146 h 6800850"/>
                <a:gd name="connsiteX32" fmla="*/ 1771113 w 8995395"/>
                <a:gd name="connsiteY32" fmla="*/ 1840440 h 6800850"/>
                <a:gd name="connsiteX33" fmla="*/ 1512967 w 8995395"/>
                <a:gd name="connsiteY33" fmla="*/ 1236358 h 6800850"/>
                <a:gd name="connsiteX34" fmla="*/ 1268879 w 8995395"/>
                <a:gd name="connsiteY34" fmla="*/ 858317 h 6800850"/>
                <a:gd name="connsiteX35" fmla="*/ 392101 w 8995395"/>
                <a:gd name="connsiteY35" fmla="*/ 122288 h 680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995395" h="6800850">
                  <a:moveTo>
                    <a:pt x="392101" y="122288"/>
                  </a:moveTo>
                  <a:cubicBezTo>
                    <a:pt x="292226" y="69418"/>
                    <a:pt x="178503" y="14589"/>
                    <a:pt x="62597" y="867"/>
                  </a:cubicBezTo>
                  <a:cubicBezTo>
                    <a:pt x="51784" y="-510"/>
                    <a:pt x="40857" y="-882"/>
                    <a:pt x="29976" y="-87"/>
                  </a:cubicBezTo>
                  <a:cubicBezTo>
                    <a:pt x="-79261" y="4393"/>
                    <a:pt x="140618" y="201538"/>
                    <a:pt x="160569" y="220243"/>
                  </a:cubicBezTo>
                  <a:cubicBezTo>
                    <a:pt x="286676" y="339086"/>
                    <a:pt x="420687" y="451438"/>
                    <a:pt x="538834" y="577059"/>
                  </a:cubicBezTo>
                  <a:cubicBezTo>
                    <a:pt x="642355" y="687164"/>
                    <a:pt x="743242" y="802870"/>
                    <a:pt x="836282" y="921496"/>
                  </a:cubicBezTo>
                  <a:cubicBezTo>
                    <a:pt x="1013304" y="1147307"/>
                    <a:pt x="1169609" y="1393401"/>
                    <a:pt x="1290253" y="1653268"/>
                  </a:cubicBezTo>
                  <a:cubicBezTo>
                    <a:pt x="1410954" y="1913135"/>
                    <a:pt x="1451130" y="2159954"/>
                    <a:pt x="1434157" y="2444630"/>
                  </a:cubicBezTo>
                  <a:cubicBezTo>
                    <a:pt x="1426842" y="2567285"/>
                    <a:pt x="1410897" y="2692683"/>
                    <a:pt x="1392152" y="2815110"/>
                  </a:cubicBezTo>
                  <a:cubicBezTo>
                    <a:pt x="1334887" y="3188614"/>
                    <a:pt x="1242533" y="3564415"/>
                    <a:pt x="1199842" y="3938816"/>
                  </a:cubicBezTo>
                  <a:cubicBezTo>
                    <a:pt x="1169038" y="4208765"/>
                    <a:pt x="1168866" y="4480844"/>
                    <a:pt x="1219787" y="4751238"/>
                  </a:cubicBezTo>
                  <a:cubicBezTo>
                    <a:pt x="1276708" y="5054179"/>
                    <a:pt x="1424213" y="5288894"/>
                    <a:pt x="1684588" y="5433769"/>
                  </a:cubicBezTo>
                  <a:cubicBezTo>
                    <a:pt x="2197509" y="5718719"/>
                    <a:pt x="2865593" y="5586931"/>
                    <a:pt x="3432178" y="5460629"/>
                  </a:cubicBezTo>
                  <a:cubicBezTo>
                    <a:pt x="3953443" y="5344501"/>
                    <a:pt x="4519514" y="5128874"/>
                    <a:pt x="5059639" y="5166593"/>
                  </a:cubicBezTo>
                  <a:cubicBezTo>
                    <a:pt x="5718464" y="5212542"/>
                    <a:pt x="6381976" y="5537153"/>
                    <a:pt x="6963191" y="5822618"/>
                  </a:cubicBezTo>
                  <a:cubicBezTo>
                    <a:pt x="7306606" y="5991268"/>
                    <a:pt x="7645563" y="6173633"/>
                    <a:pt x="7984575" y="6353370"/>
                  </a:cubicBezTo>
                  <a:cubicBezTo>
                    <a:pt x="8251238" y="6494816"/>
                    <a:pt x="8520928" y="6653121"/>
                    <a:pt x="8799649" y="6758106"/>
                  </a:cubicBezTo>
                  <a:cubicBezTo>
                    <a:pt x="8849083" y="6776737"/>
                    <a:pt x="8904633" y="6799482"/>
                    <a:pt x="8958526" y="6800340"/>
                  </a:cubicBezTo>
                  <a:cubicBezTo>
                    <a:pt x="8983786" y="6800740"/>
                    <a:pt x="8999903" y="6789653"/>
                    <a:pt x="8993787" y="6759592"/>
                  </a:cubicBezTo>
                  <a:cubicBezTo>
                    <a:pt x="8983729" y="6710043"/>
                    <a:pt x="8951896" y="6661123"/>
                    <a:pt x="8926522" y="6617231"/>
                  </a:cubicBezTo>
                  <a:cubicBezTo>
                    <a:pt x="8867886" y="6516076"/>
                    <a:pt x="8798621" y="6417949"/>
                    <a:pt x="8727468" y="6323823"/>
                  </a:cubicBezTo>
                  <a:cubicBezTo>
                    <a:pt x="8702036" y="6290219"/>
                    <a:pt x="8676777" y="6257929"/>
                    <a:pt x="8651801" y="6226897"/>
                  </a:cubicBezTo>
                  <a:cubicBezTo>
                    <a:pt x="8565905" y="6120083"/>
                    <a:pt x="8474808" y="6015042"/>
                    <a:pt x="8374111" y="5923316"/>
                  </a:cubicBezTo>
                  <a:cubicBezTo>
                    <a:pt x="8296958" y="5853422"/>
                    <a:pt x="8215918" y="5787985"/>
                    <a:pt x="8131338" y="5727291"/>
                  </a:cubicBezTo>
                  <a:cubicBezTo>
                    <a:pt x="7738602" y="5444799"/>
                    <a:pt x="7313063" y="5201169"/>
                    <a:pt x="6863293" y="5032445"/>
                  </a:cubicBezTo>
                  <a:cubicBezTo>
                    <a:pt x="6619320" y="4940822"/>
                    <a:pt x="6361001" y="4865601"/>
                    <a:pt x="6097368" y="4845438"/>
                  </a:cubicBezTo>
                  <a:cubicBezTo>
                    <a:pt x="5860425" y="4827351"/>
                    <a:pt x="5617080" y="4866498"/>
                    <a:pt x="5387566" y="4913824"/>
                  </a:cubicBezTo>
                  <a:cubicBezTo>
                    <a:pt x="5128104" y="4967368"/>
                    <a:pt x="4868700" y="5040228"/>
                    <a:pt x="4610725" y="5107157"/>
                  </a:cubicBezTo>
                  <a:cubicBezTo>
                    <a:pt x="4176957" y="5219799"/>
                    <a:pt x="3731358" y="5330213"/>
                    <a:pt x="3279531" y="5327642"/>
                  </a:cubicBezTo>
                  <a:cubicBezTo>
                    <a:pt x="3064590" y="5326441"/>
                    <a:pt x="2846162" y="5284264"/>
                    <a:pt x="2667225" y="5159620"/>
                  </a:cubicBezTo>
                  <a:cubicBezTo>
                    <a:pt x="2474687" y="5025221"/>
                    <a:pt x="2368617" y="4833345"/>
                    <a:pt x="2290435" y="4623211"/>
                  </a:cubicBezTo>
                  <a:cubicBezTo>
                    <a:pt x="2067779" y="4024278"/>
                    <a:pt x="2022859" y="3378255"/>
                    <a:pt x="1960166" y="2736146"/>
                  </a:cubicBezTo>
                  <a:cubicBezTo>
                    <a:pt x="1929704" y="2424918"/>
                    <a:pt x="1874783" y="2134471"/>
                    <a:pt x="1771113" y="1840440"/>
                  </a:cubicBezTo>
                  <a:cubicBezTo>
                    <a:pt x="1698247" y="1634283"/>
                    <a:pt x="1614694" y="1428234"/>
                    <a:pt x="1512967" y="1236358"/>
                  </a:cubicBezTo>
                  <a:cubicBezTo>
                    <a:pt x="1442272" y="1103776"/>
                    <a:pt x="1360605" y="977320"/>
                    <a:pt x="1268879" y="858317"/>
                  </a:cubicBezTo>
                  <a:cubicBezTo>
                    <a:pt x="1034393" y="553536"/>
                    <a:pt x="727326" y="299659"/>
                    <a:pt x="392101" y="122288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5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3649980" y="-2188843"/>
              <a:ext cx="10755621" cy="8269596"/>
            </a:xfrm>
            <a:custGeom>
              <a:avLst/>
              <a:gdLst>
                <a:gd name="connsiteX0" fmla="*/ 1726951 w 10755621"/>
                <a:gd name="connsiteY0" fmla="*/ 2398604 h 8269596"/>
                <a:gd name="connsiteX1" fmla="*/ 1288908 w 10755621"/>
                <a:gd name="connsiteY1" fmla="*/ 3934185 h 8269596"/>
                <a:gd name="connsiteX2" fmla="*/ 1207663 w 10755621"/>
                <a:gd name="connsiteY2" fmla="*/ 5517388 h 8269596"/>
                <a:gd name="connsiteX3" fmla="*/ 2472227 w 10755621"/>
                <a:gd name="connsiteY3" fmla="*/ 5971731 h 8269596"/>
                <a:gd name="connsiteX4" fmla="*/ 3843655 w 10755621"/>
                <a:gd name="connsiteY4" fmla="*/ 5719185 h 8269596"/>
                <a:gd name="connsiteX5" fmla="*/ 4484593 w 10755621"/>
                <a:gd name="connsiteY5" fmla="*/ 5621630 h 8269596"/>
                <a:gd name="connsiteX6" fmla="*/ 5186452 w 10755621"/>
                <a:gd name="connsiteY6" fmla="*/ 5712213 h 8269596"/>
                <a:gd name="connsiteX7" fmla="*/ 7680592 w 10755621"/>
                <a:gd name="connsiteY7" fmla="*/ 6770059 h 8269596"/>
                <a:gd name="connsiteX8" fmla="*/ 9519565 w 10755621"/>
                <a:gd name="connsiteY8" fmla="*/ 7731036 h 8269596"/>
                <a:gd name="connsiteX9" fmla="*/ 10227139 w 10755621"/>
                <a:gd name="connsiteY9" fmla="*/ 8091367 h 8269596"/>
                <a:gd name="connsiteX10" fmla="*/ 10679538 w 10755621"/>
                <a:gd name="connsiteY10" fmla="*/ 8266132 h 8269596"/>
                <a:gd name="connsiteX11" fmla="*/ 10754405 w 10755621"/>
                <a:gd name="connsiteY11" fmla="*/ 8243729 h 8269596"/>
                <a:gd name="connsiteX12" fmla="*/ 10529691 w 10755621"/>
                <a:gd name="connsiteY12" fmla="*/ 7854652 h 8269596"/>
                <a:gd name="connsiteX13" fmla="*/ 10046316 w 10755621"/>
                <a:gd name="connsiteY13" fmla="*/ 7436885 h 8269596"/>
                <a:gd name="connsiteX14" fmla="*/ 6589827 w 10755621"/>
                <a:gd name="connsiteY14" fmla="*/ 5632088 h 8269596"/>
                <a:gd name="connsiteX15" fmla="*/ 5368360 w 10755621"/>
                <a:gd name="connsiteY15" fmla="*/ 5328165 h 8269596"/>
                <a:gd name="connsiteX16" fmla="*/ 4352005 w 10755621"/>
                <a:gd name="connsiteY16" fmla="*/ 5493100 h 8269596"/>
                <a:gd name="connsiteX17" fmla="*/ 2035201 w 10755621"/>
                <a:gd name="connsiteY17" fmla="*/ 5055159 h 8269596"/>
                <a:gd name="connsiteX18" fmla="*/ 2025714 w 10755621"/>
                <a:gd name="connsiteY18" fmla="*/ 3492501 h 8269596"/>
                <a:gd name="connsiteX19" fmla="*/ 2146529 w 10755621"/>
                <a:gd name="connsiteY19" fmla="*/ 1982238 h 8269596"/>
                <a:gd name="connsiteX20" fmla="*/ 1561221 w 10755621"/>
                <a:gd name="connsiteY20" fmla="*/ 920036 h 8269596"/>
                <a:gd name="connsiteX21" fmla="*/ 478469 w 10755621"/>
                <a:gd name="connsiteY21" fmla="*/ 113181 h 8269596"/>
                <a:gd name="connsiteX22" fmla="*/ 104839 w 10755621"/>
                <a:gd name="connsiteY22" fmla="*/ -290 h 8269596"/>
                <a:gd name="connsiteX23" fmla="*/ 138478 w 10755621"/>
                <a:gd name="connsiteY23" fmla="*/ 233991 h 8269596"/>
                <a:gd name="connsiteX24" fmla="*/ 592615 w 10755621"/>
                <a:gd name="connsiteY24" fmla="*/ 575645 h 8269596"/>
                <a:gd name="connsiteX25" fmla="*/ 1520514 w 10755621"/>
                <a:gd name="connsiteY25" fmla="*/ 1607597 h 8269596"/>
                <a:gd name="connsiteX26" fmla="*/ 1726951 w 10755621"/>
                <a:gd name="connsiteY26" fmla="*/ 2398604 h 82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755621" h="8269596">
                  <a:moveTo>
                    <a:pt x="1726951" y="2398604"/>
                  </a:moveTo>
                  <a:cubicBezTo>
                    <a:pt x="1683442" y="2919481"/>
                    <a:pt x="1456374" y="3433413"/>
                    <a:pt x="1288908" y="3934185"/>
                  </a:cubicBezTo>
                  <a:cubicBezTo>
                    <a:pt x="1124744" y="4425097"/>
                    <a:pt x="920490" y="5069161"/>
                    <a:pt x="1207663" y="5517388"/>
                  </a:cubicBezTo>
                  <a:cubicBezTo>
                    <a:pt x="1454751" y="5902979"/>
                    <a:pt x="2021370" y="6000363"/>
                    <a:pt x="2472227" y="5971731"/>
                  </a:cubicBezTo>
                  <a:cubicBezTo>
                    <a:pt x="2937085" y="5942070"/>
                    <a:pt x="3389542" y="5813825"/>
                    <a:pt x="3843655" y="5719185"/>
                  </a:cubicBezTo>
                  <a:cubicBezTo>
                    <a:pt x="4055167" y="5675065"/>
                    <a:pt x="4268737" y="5635803"/>
                    <a:pt x="4484593" y="5621630"/>
                  </a:cubicBezTo>
                  <a:cubicBezTo>
                    <a:pt x="4728795" y="5605570"/>
                    <a:pt x="4952137" y="5644033"/>
                    <a:pt x="5186452" y="5712213"/>
                  </a:cubicBezTo>
                  <a:cubicBezTo>
                    <a:pt x="6050960" y="5964244"/>
                    <a:pt x="6879692" y="6368295"/>
                    <a:pt x="7680592" y="6770059"/>
                  </a:cubicBezTo>
                  <a:cubicBezTo>
                    <a:pt x="8297698" y="7079698"/>
                    <a:pt x="8907259" y="7409111"/>
                    <a:pt x="9519565" y="7731036"/>
                  </a:cubicBezTo>
                  <a:cubicBezTo>
                    <a:pt x="9753765" y="7854252"/>
                    <a:pt x="9988138" y="7977467"/>
                    <a:pt x="10227139" y="8091367"/>
                  </a:cubicBezTo>
                  <a:cubicBezTo>
                    <a:pt x="10370243" y="8159376"/>
                    <a:pt x="10522604" y="8239043"/>
                    <a:pt x="10679538" y="8266132"/>
                  </a:cubicBezTo>
                  <a:cubicBezTo>
                    <a:pt x="10719314" y="8273047"/>
                    <a:pt x="10751548" y="8268760"/>
                    <a:pt x="10754405" y="8243729"/>
                  </a:cubicBezTo>
                  <a:cubicBezTo>
                    <a:pt x="10768635" y="8119085"/>
                    <a:pt x="10611702" y="7949407"/>
                    <a:pt x="10529691" y="7854652"/>
                  </a:cubicBezTo>
                  <a:cubicBezTo>
                    <a:pt x="10391217" y="7694632"/>
                    <a:pt x="10219080" y="7560958"/>
                    <a:pt x="10046316" y="7436885"/>
                  </a:cubicBezTo>
                  <a:cubicBezTo>
                    <a:pt x="9001614" y="6686734"/>
                    <a:pt x="7801693" y="6080144"/>
                    <a:pt x="6589827" y="5632088"/>
                  </a:cubicBezTo>
                  <a:cubicBezTo>
                    <a:pt x="6209665" y="5491556"/>
                    <a:pt x="5780641" y="5321078"/>
                    <a:pt x="5368360" y="5328165"/>
                  </a:cubicBezTo>
                  <a:cubicBezTo>
                    <a:pt x="5024832" y="5334108"/>
                    <a:pt x="4685189" y="5416576"/>
                    <a:pt x="4352005" y="5493100"/>
                  </a:cubicBezTo>
                  <a:cubicBezTo>
                    <a:pt x="3628771" y="5659349"/>
                    <a:pt x="2331524" y="5965559"/>
                    <a:pt x="2035201" y="5055159"/>
                  </a:cubicBezTo>
                  <a:cubicBezTo>
                    <a:pt x="1877524" y="4570664"/>
                    <a:pt x="1949761" y="4009628"/>
                    <a:pt x="2025714" y="3492501"/>
                  </a:cubicBezTo>
                  <a:cubicBezTo>
                    <a:pt x="2097094" y="3006069"/>
                    <a:pt x="2241169" y="2466487"/>
                    <a:pt x="2146529" y="1982238"/>
                  </a:cubicBezTo>
                  <a:cubicBezTo>
                    <a:pt x="2071205" y="1596618"/>
                    <a:pt x="1815030" y="1216828"/>
                    <a:pt x="1561221" y="920036"/>
                  </a:cubicBezTo>
                  <a:cubicBezTo>
                    <a:pt x="1267545" y="576765"/>
                    <a:pt x="887411" y="304508"/>
                    <a:pt x="478469" y="113181"/>
                  </a:cubicBezTo>
                  <a:cubicBezTo>
                    <a:pt x="364203" y="59752"/>
                    <a:pt x="233398" y="3910"/>
                    <a:pt x="104839" y="-290"/>
                  </a:cubicBezTo>
                  <a:cubicBezTo>
                    <a:pt x="-113817" y="-7462"/>
                    <a:pt x="64754" y="171148"/>
                    <a:pt x="138478" y="233991"/>
                  </a:cubicBezTo>
                  <a:cubicBezTo>
                    <a:pt x="282736" y="356875"/>
                    <a:pt x="446842" y="456287"/>
                    <a:pt x="592615" y="575645"/>
                  </a:cubicBezTo>
                  <a:cubicBezTo>
                    <a:pt x="953123" y="870693"/>
                    <a:pt x="1287336" y="1206187"/>
                    <a:pt x="1520514" y="1607597"/>
                  </a:cubicBezTo>
                  <a:cubicBezTo>
                    <a:pt x="1669092" y="1863554"/>
                    <a:pt x="1751731" y="2101870"/>
                    <a:pt x="1726951" y="2398604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0" y="6113563"/>
            <a:ext cx="1036572" cy="718171"/>
            <a:chOff x="1917189" y="175434"/>
            <a:chExt cx="2743185" cy="1900569"/>
          </a:xfrm>
          <a:solidFill>
            <a:schemeClr val="bg1">
              <a:lumMod val="90000"/>
              <a:alpha val="80000"/>
            </a:schemeClr>
          </a:solidFill>
        </p:grpSpPr>
        <p:sp>
          <p:nvSpPr>
            <p:cNvPr id="3" name="椭圆 2"/>
            <p:cNvSpPr/>
            <p:nvPr/>
          </p:nvSpPr>
          <p:spPr>
            <a:xfrm>
              <a:off x="1917189" y="175434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2203629" y="175434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2490069" y="175434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2776509" y="175434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062949" y="175434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349389" y="175434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635829" y="175434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922269" y="175434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4208709" y="175434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4495149" y="175434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1917189" y="464658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2203629" y="464658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2490069" y="464658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2776509" y="464658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3062949" y="464658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3349389" y="464658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3635829" y="464658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3922269" y="464658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4208709" y="464658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4495149" y="464658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1917189" y="753882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2203629" y="753882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2490069" y="753882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2776509" y="753882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3062949" y="753882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3349389" y="753882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3635829" y="753882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3922269" y="753882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4208709" y="753882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椭圆 187"/>
            <p:cNvSpPr/>
            <p:nvPr/>
          </p:nvSpPr>
          <p:spPr>
            <a:xfrm>
              <a:off x="4495149" y="753882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/>
            <p:cNvSpPr/>
            <p:nvPr/>
          </p:nvSpPr>
          <p:spPr>
            <a:xfrm>
              <a:off x="1917189" y="1043106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/>
            <p:nvPr/>
          </p:nvSpPr>
          <p:spPr>
            <a:xfrm>
              <a:off x="2203629" y="1043106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/>
            <p:cNvSpPr/>
            <p:nvPr/>
          </p:nvSpPr>
          <p:spPr>
            <a:xfrm>
              <a:off x="2490069" y="1043106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/>
            <p:cNvSpPr/>
            <p:nvPr/>
          </p:nvSpPr>
          <p:spPr>
            <a:xfrm>
              <a:off x="2776509" y="1043106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/>
            <p:nvPr/>
          </p:nvSpPr>
          <p:spPr>
            <a:xfrm>
              <a:off x="3062949" y="1043106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/>
            <p:nvPr/>
          </p:nvSpPr>
          <p:spPr>
            <a:xfrm>
              <a:off x="3349389" y="1043106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/>
            <p:nvPr/>
          </p:nvSpPr>
          <p:spPr>
            <a:xfrm>
              <a:off x="3635829" y="1043106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/>
            <p:nvPr/>
          </p:nvSpPr>
          <p:spPr>
            <a:xfrm>
              <a:off x="3922269" y="1043106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椭圆 196"/>
            <p:cNvSpPr/>
            <p:nvPr/>
          </p:nvSpPr>
          <p:spPr>
            <a:xfrm>
              <a:off x="4208709" y="1043106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/>
            <p:cNvSpPr/>
            <p:nvPr/>
          </p:nvSpPr>
          <p:spPr>
            <a:xfrm>
              <a:off x="4495149" y="1043106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/>
            <p:nvPr/>
          </p:nvSpPr>
          <p:spPr>
            <a:xfrm>
              <a:off x="1917189" y="1332330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/>
            <p:nvPr/>
          </p:nvSpPr>
          <p:spPr>
            <a:xfrm>
              <a:off x="2203629" y="1332330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/>
            <p:nvPr/>
          </p:nvSpPr>
          <p:spPr>
            <a:xfrm>
              <a:off x="2490069" y="1332330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/>
            <p:nvPr/>
          </p:nvSpPr>
          <p:spPr>
            <a:xfrm>
              <a:off x="2776509" y="1332330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/>
            <p:nvPr/>
          </p:nvSpPr>
          <p:spPr>
            <a:xfrm>
              <a:off x="3062949" y="1332330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/>
            <p:nvPr/>
          </p:nvSpPr>
          <p:spPr>
            <a:xfrm>
              <a:off x="3349389" y="1332330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/>
            <p:nvPr/>
          </p:nvSpPr>
          <p:spPr>
            <a:xfrm>
              <a:off x="3635829" y="1332330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/>
            <p:cNvSpPr/>
            <p:nvPr/>
          </p:nvSpPr>
          <p:spPr>
            <a:xfrm>
              <a:off x="3922269" y="1332330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/>
            <p:cNvSpPr/>
            <p:nvPr/>
          </p:nvSpPr>
          <p:spPr>
            <a:xfrm>
              <a:off x="4208709" y="1332330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/>
            <p:nvPr/>
          </p:nvSpPr>
          <p:spPr>
            <a:xfrm>
              <a:off x="4495149" y="1332330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/>
            <p:nvPr/>
          </p:nvSpPr>
          <p:spPr>
            <a:xfrm>
              <a:off x="1917189" y="1621554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/>
            <p:cNvSpPr/>
            <p:nvPr/>
          </p:nvSpPr>
          <p:spPr>
            <a:xfrm>
              <a:off x="2203629" y="1621554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/>
            <p:cNvSpPr/>
            <p:nvPr/>
          </p:nvSpPr>
          <p:spPr>
            <a:xfrm>
              <a:off x="2490069" y="1621554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/>
            <p:nvPr/>
          </p:nvSpPr>
          <p:spPr>
            <a:xfrm>
              <a:off x="2776509" y="1621554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椭圆 212"/>
            <p:cNvSpPr/>
            <p:nvPr/>
          </p:nvSpPr>
          <p:spPr>
            <a:xfrm>
              <a:off x="3062949" y="1621554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椭圆 213"/>
            <p:cNvSpPr/>
            <p:nvPr/>
          </p:nvSpPr>
          <p:spPr>
            <a:xfrm>
              <a:off x="3349389" y="1621554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椭圆 214"/>
            <p:cNvSpPr/>
            <p:nvPr/>
          </p:nvSpPr>
          <p:spPr>
            <a:xfrm>
              <a:off x="3635829" y="1621554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椭圆 215"/>
            <p:cNvSpPr/>
            <p:nvPr/>
          </p:nvSpPr>
          <p:spPr>
            <a:xfrm>
              <a:off x="3922269" y="1621554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椭圆 216"/>
            <p:cNvSpPr/>
            <p:nvPr/>
          </p:nvSpPr>
          <p:spPr>
            <a:xfrm>
              <a:off x="4208709" y="1621554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椭圆 217"/>
            <p:cNvSpPr/>
            <p:nvPr/>
          </p:nvSpPr>
          <p:spPr>
            <a:xfrm>
              <a:off x="4495149" y="1621554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椭圆 218"/>
            <p:cNvSpPr/>
            <p:nvPr/>
          </p:nvSpPr>
          <p:spPr>
            <a:xfrm>
              <a:off x="1917189" y="1910778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椭圆 219"/>
            <p:cNvSpPr/>
            <p:nvPr/>
          </p:nvSpPr>
          <p:spPr>
            <a:xfrm>
              <a:off x="2203629" y="1910778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椭圆 220"/>
            <p:cNvSpPr/>
            <p:nvPr/>
          </p:nvSpPr>
          <p:spPr>
            <a:xfrm>
              <a:off x="2490069" y="1910778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椭圆 221"/>
            <p:cNvSpPr/>
            <p:nvPr/>
          </p:nvSpPr>
          <p:spPr>
            <a:xfrm>
              <a:off x="2776509" y="1910778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椭圆 222"/>
            <p:cNvSpPr/>
            <p:nvPr/>
          </p:nvSpPr>
          <p:spPr>
            <a:xfrm>
              <a:off x="3062949" y="1910778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椭圆 223"/>
            <p:cNvSpPr/>
            <p:nvPr/>
          </p:nvSpPr>
          <p:spPr>
            <a:xfrm>
              <a:off x="3349389" y="1910778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椭圆 224"/>
            <p:cNvSpPr/>
            <p:nvPr/>
          </p:nvSpPr>
          <p:spPr>
            <a:xfrm>
              <a:off x="3635829" y="1910778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椭圆 225"/>
            <p:cNvSpPr/>
            <p:nvPr/>
          </p:nvSpPr>
          <p:spPr>
            <a:xfrm>
              <a:off x="3922269" y="1910778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椭圆 226"/>
            <p:cNvSpPr/>
            <p:nvPr/>
          </p:nvSpPr>
          <p:spPr>
            <a:xfrm>
              <a:off x="4208709" y="1910778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椭圆 227"/>
            <p:cNvSpPr/>
            <p:nvPr/>
          </p:nvSpPr>
          <p:spPr>
            <a:xfrm>
              <a:off x="4495149" y="1910778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9" name="组合 228"/>
          <p:cNvGrpSpPr/>
          <p:nvPr/>
        </p:nvGrpSpPr>
        <p:grpSpPr>
          <a:xfrm>
            <a:off x="2557976" y="-159417"/>
            <a:ext cx="1036572" cy="718171"/>
            <a:chOff x="1917189" y="175434"/>
            <a:chExt cx="2743185" cy="1900569"/>
          </a:xfrm>
          <a:solidFill>
            <a:schemeClr val="bg1">
              <a:lumMod val="90000"/>
              <a:alpha val="80000"/>
            </a:schemeClr>
          </a:solidFill>
        </p:grpSpPr>
        <p:sp>
          <p:nvSpPr>
            <p:cNvPr id="230" name="椭圆 229"/>
            <p:cNvSpPr/>
            <p:nvPr/>
          </p:nvSpPr>
          <p:spPr>
            <a:xfrm>
              <a:off x="1917189" y="175434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椭圆 230"/>
            <p:cNvSpPr/>
            <p:nvPr/>
          </p:nvSpPr>
          <p:spPr>
            <a:xfrm>
              <a:off x="2203629" y="175434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椭圆 231"/>
            <p:cNvSpPr/>
            <p:nvPr/>
          </p:nvSpPr>
          <p:spPr>
            <a:xfrm>
              <a:off x="2490069" y="175434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椭圆 232"/>
            <p:cNvSpPr/>
            <p:nvPr/>
          </p:nvSpPr>
          <p:spPr>
            <a:xfrm>
              <a:off x="2776509" y="175434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" name="椭圆 233"/>
            <p:cNvSpPr/>
            <p:nvPr/>
          </p:nvSpPr>
          <p:spPr>
            <a:xfrm>
              <a:off x="3062949" y="175434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椭圆 234"/>
            <p:cNvSpPr/>
            <p:nvPr/>
          </p:nvSpPr>
          <p:spPr>
            <a:xfrm>
              <a:off x="3349389" y="175434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椭圆 235"/>
            <p:cNvSpPr/>
            <p:nvPr/>
          </p:nvSpPr>
          <p:spPr>
            <a:xfrm>
              <a:off x="3635829" y="175434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7" name="椭圆 236"/>
            <p:cNvSpPr/>
            <p:nvPr/>
          </p:nvSpPr>
          <p:spPr>
            <a:xfrm>
              <a:off x="3922269" y="175434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8" name="椭圆 237"/>
            <p:cNvSpPr/>
            <p:nvPr/>
          </p:nvSpPr>
          <p:spPr>
            <a:xfrm>
              <a:off x="4208709" y="175434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" name="椭圆 238"/>
            <p:cNvSpPr/>
            <p:nvPr/>
          </p:nvSpPr>
          <p:spPr>
            <a:xfrm>
              <a:off x="4495149" y="175434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" name="椭圆 239"/>
            <p:cNvSpPr/>
            <p:nvPr/>
          </p:nvSpPr>
          <p:spPr>
            <a:xfrm>
              <a:off x="1917189" y="464658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" name="椭圆 240"/>
            <p:cNvSpPr/>
            <p:nvPr/>
          </p:nvSpPr>
          <p:spPr>
            <a:xfrm>
              <a:off x="2203629" y="464658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椭圆 241"/>
            <p:cNvSpPr/>
            <p:nvPr/>
          </p:nvSpPr>
          <p:spPr>
            <a:xfrm>
              <a:off x="2490069" y="464658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椭圆 242"/>
            <p:cNvSpPr/>
            <p:nvPr/>
          </p:nvSpPr>
          <p:spPr>
            <a:xfrm>
              <a:off x="2776509" y="464658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椭圆 243"/>
            <p:cNvSpPr/>
            <p:nvPr/>
          </p:nvSpPr>
          <p:spPr>
            <a:xfrm>
              <a:off x="3062949" y="464658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椭圆 244"/>
            <p:cNvSpPr/>
            <p:nvPr/>
          </p:nvSpPr>
          <p:spPr>
            <a:xfrm>
              <a:off x="3349389" y="464658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" name="椭圆 245"/>
            <p:cNvSpPr/>
            <p:nvPr/>
          </p:nvSpPr>
          <p:spPr>
            <a:xfrm>
              <a:off x="3635829" y="464658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椭圆 246"/>
            <p:cNvSpPr/>
            <p:nvPr/>
          </p:nvSpPr>
          <p:spPr>
            <a:xfrm>
              <a:off x="3922269" y="464658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椭圆 247"/>
            <p:cNvSpPr/>
            <p:nvPr/>
          </p:nvSpPr>
          <p:spPr>
            <a:xfrm>
              <a:off x="4208709" y="464658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椭圆 248"/>
            <p:cNvSpPr/>
            <p:nvPr/>
          </p:nvSpPr>
          <p:spPr>
            <a:xfrm>
              <a:off x="4495149" y="464658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" name="椭圆 249"/>
            <p:cNvSpPr/>
            <p:nvPr/>
          </p:nvSpPr>
          <p:spPr>
            <a:xfrm>
              <a:off x="1917189" y="753882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椭圆 250"/>
            <p:cNvSpPr/>
            <p:nvPr/>
          </p:nvSpPr>
          <p:spPr>
            <a:xfrm>
              <a:off x="2203629" y="753882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" name="椭圆 251"/>
            <p:cNvSpPr/>
            <p:nvPr/>
          </p:nvSpPr>
          <p:spPr>
            <a:xfrm>
              <a:off x="2490069" y="753882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椭圆 252"/>
            <p:cNvSpPr/>
            <p:nvPr/>
          </p:nvSpPr>
          <p:spPr>
            <a:xfrm>
              <a:off x="2776509" y="753882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椭圆 253"/>
            <p:cNvSpPr/>
            <p:nvPr/>
          </p:nvSpPr>
          <p:spPr>
            <a:xfrm>
              <a:off x="3062949" y="753882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" name="椭圆 254"/>
            <p:cNvSpPr/>
            <p:nvPr/>
          </p:nvSpPr>
          <p:spPr>
            <a:xfrm>
              <a:off x="3349389" y="753882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6" name="椭圆 255"/>
            <p:cNvSpPr/>
            <p:nvPr/>
          </p:nvSpPr>
          <p:spPr>
            <a:xfrm>
              <a:off x="3635829" y="753882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椭圆 256"/>
            <p:cNvSpPr/>
            <p:nvPr/>
          </p:nvSpPr>
          <p:spPr>
            <a:xfrm>
              <a:off x="3922269" y="753882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椭圆 257"/>
            <p:cNvSpPr/>
            <p:nvPr/>
          </p:nvSpPr>
          <p:spPr>
            <a:xfrm>
              <a:off x="4208709" y="753882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" name="椭圆 258"/>
            <p:cNvSpPr/>
            <p:nvPr/>
          </p:nvSpPr>
          <p:spPr>
            <a:xfrm>
              <a:off x="4495149" y="753882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椭圆 259"/>
            <p:cNvSpPr/>
            <p:nvPr/>
          </p:nvSpPr>
          <p:spPr>
            <a:xfrm>
              <a:off x="1917189" y="1043106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椭圆 260"/>
            <p:cNvSpPr/>
            <p:nvPr/>
          </p:nvSpPr>
          <p:spPr>
            <a:xfrm>
              <a:off x="2203629" y="1043106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椭圆 261"/>
            <p:cNvSpPr/>
            <p:nvPr/>
          </p:nvSpPr>
          <p:spPr>
            <a:xfrm>
              <a:off x="2490069" y="1043106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椭圆 262"/>
            <p:cNvSpPr/>
            <p:nvPr/>
          </p:nvSpPr>
          <p:spPr>
            <a:xfrm>
              <a:off x="2776509" y="1043106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" name="椭圆 263"/>
            <p:cNvSpPr/>
            <p:nvPr/>
          </p:nvSpPr>
          <p:spPr>
            <a:xfrm>
              <a:off x="3062949" y="1043106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椭圆 264"/>
            <p:cNvSpPr/>
            <p:nvPr/>
          </p:nvSpPr>
          <p:spPr>
            <a:xfrm>
              <a:off x="3349389" y="1043106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椭圆 265"/>
            <p:cNvSpPr/>
            <p:nvPr/>
          </p:nvSpPr>
          <p:spPr>
            <a:xfrm>
              <a:off x="3635829" y="1043106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椭圆 266"/>
            <p:cNvSpPr/>
            <p:nvPr/>
          </p:nvSpPr>
          <p:spPr>
            <a:xfrm>
              <a:off x="3922269" y="1043106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" name="椭圆 267"/>
            <p:cNvSpPr/>
            <p:nvPr/>
          </p:nvSpPr>
          <p:spPr>
            <a:xfrm>
              <a:off x="4208709" y="1043106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椭圆 268"/>
            <p:cNvSpPr/>
            <p:nvPr/>
          </p:nvSpPr>
          <p:spPr>
            <a:xfrm>
              <a:off x="4495149" y="1043106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椭圆 269"/>
            <p:cNvSpPr/>
            <p:nvPr/>
          </p:nvSpPr>
          <p:spPr>
            <a:xfrm>
              <a:off x="1917189" y="1332330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" name="椭圆 270"/>
            <p:cNvSpPr/>
            <p:nvPr/>
          </p:nvSpPr>
          <p:spPr>
            <a:xfrm>
              <a:off x="2203629" y="1332330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椭圆 271"/>
            <p:cNvSpPr/>
            <p:nvPr/>
          </p:nvSpPr>
          <p:spPr>
            <a:xfrm>
              <a:off x="2490069" y="1332330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" name="椭圆 272"/>
            <p:cNvSpPr/>
            <p:nvPr/>
          </p:nvSpPr>
          <p:spPr>
            <a:xfrm>
              <a:off x="2776509" y="1332330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" name="椭圆 273"/>
            <p:cNvSpPr/>
            <p:nvPr/>
          </p:nvSpPr>
          <p:spPr>
            <a:xfrm>
              <a:off x="3062949" y="1332330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椭圆 274"/>
            <p:cNvSpPr/>
            <p:nvPr/>
          </p:nvSpPr>
          <p:spPr>
            <a:xfrm>
              <a:off x="3349389" y="1332330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椭圆 275"/>
            <p:cNvSpPr/>
            <p:nvPr/>
          </p:nvSpPr>
          <p:spPr>
            <a:xfrm>
              <a:off x="3635829" y="1332330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" name="椭圆 276"/>
            <p:cNvSpPr/>
            <p:nvPr/>
          </p:nvSpPr>
          <p:spPr>
            <a:xfrm>
              <a:off x="3922269" y="1332330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椭圆 277"/>
            <p:cNvSpPr/>
            <p:nvPr/>
          </p:nvSpPr>
          <p:spPr>
            <a:xfrm>
              <a:off x="4208709" y="1332330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" name="椭圆 278"/>
            <p:cNvSpPr/>
            <p:nvPr/>
          </p:nvSpPr>
          <p:spPr>
            <a:xfrm>
              <a:off x="4495149" y="1332330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0" name="椭圆 279"/>
            <p:cNvSpPr/>
            <p:nvPr/>
          </p:nvSpPr>
          <p:spPr>
            <a:xfrm>
              <a:off x="1917189" y="1621554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椭圆 280"/>
            <p:cNvSpPr/>
            <p:nvPr/>
          </p:nvSpPr>
          <p:spPr>
            <a:xfrm>
              <a:off x="2203629" y="1621554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2" name="椭圆 281"/>
            <p:cNvSpPr/>
            <p:nvPr/>
          </p:nvSpPr>
          <p:spPr>
            <a:xfrm>
              <a:off x="2490069" y="1621554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3" name="椭圆 282"/>
            <p:cNvSpPr/>
            <p:nvPr/>
          </p:nvSpPr>
          <p:spPr>
            <a:xfrm>
              <a:off x="2776509" y="1621554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" name="椭圆 283"/>
            <p:cNvSpPr/>
            <p:nvPr/>
          </p:nvSpPr>
          <p:spPr>
            <a:xfrm>
              <a:off x="3062949" y="1621554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" name="椭圆 284"/>
            <p:cNvSpPr/>
            <p:nvPr/>
          </p:nvSpPr>
          <p:spPr>
            <a:xfrm>
              <a:off x="3349389" y="1621554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6" name="椭圆 285"/>
            <p:cNvSpPr/>
            <p:nvPr/>
          </p:nvSpPr>
          <p:spPr>
            <a:xfrm>
              <a:off x="3635829" y="1621554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椭圆 286"/>
            <p:cNvSpPr/>
            <p:nvPr/>
          </p:nvSpPr>
          <p:spPr>
            <a:xfrm>
              <a:off x="3922269" y="1621554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8" name="椭圆 287"/>
            <p:cNvSpPr/>
            <p:nvPr/>
          </p:nvSpPr>
          <p:spPr>
            <a:xfrm>
              <a:off x="4208709" y="1621554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9" name="椭圆 288"/>
            <p:cNvSpPr/>
            <p:nvPr/>
          </p:nvSpPr>
          <p:spPr>
            <a:xfrm>
              <a:off x="4495149" y="1621554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0" name="椭圆 289"/>
            <p:cNvSpPr/>
            <p:nvPr/>
          </p:nvSpPr>
          <p:spPr>
            <a:xfrm>
              <a:off x="1917189" y="1910778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1" name="椭圆 290"/>
            <p:cNvSpPr/>
            <p:nvPr/>
          </p:nvSpPr>
          <p:spPr>
            <a:xfrm>
              <a:off x="2203629" y="1910778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2" name="椭圆 291"/>
            <p:cNvSpPr/>
            <p:nvPr/>
          </p:nvSpPr>
          <p:spPr>
            <a:xfrm>
              <a:off x="2490069" y="1910778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3" name="椭圆 292"/>
            <p:cNvSpPr/>
            <p:nvPr/>
          </p:nvSpPr>
          <p:spPr>
            <a:xfrm>
              <a:off x="2776509" y="1910778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4" name="椭圆 293"/>
            <p:cNvSpPr/>
            <p:nvPr/>
          </p:nvSpPr>
          <p:spPr>
            <a:xfrm>
              <a:off x="3062949" y="1910778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5" name="椭圆 294"/>
            <p:cNvSpPr/>
            <p:nvPr/>
          </p:nvSpPr>
          <p:spPr>
            <a:xfrm>
              <a:off x="3349389" y="1910778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6" name="椭圆 295"/>
            <p:cNvSpPr/>
            <p:nvPr/>
          </p:nvSpPr>
          <p:spPr>
            <a:xfrm>
              <a:off x="3635829" y="1910778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7" name="椭圆 296"/>
            <p:cNvSpPr/>
            <p:nvPr/>
          </p:nvSpPr>
          <p:spPr>
            <a:xfrm>
              <a:off x="3922269" y="1910778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8" name="椭圆 297"/>
            <p:cNvSpPr/>
            <p:nvPr/>
          </p:nvSpPr>
          <p:spPr>
            <a:xfrm>
              <a:off x="4208709" y="1910778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9" name="椭圆 298"/>
            <p:cNvSpPr/>
            <p:nvPr/>
          </p:nvSpPr>
          <p:spPr>
            <a:xfrm>
              <a:off x="4495149" y="1910778"/>
              <a:ext cx="165225" cy="165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副标题"/>
          <p:cNvSpPr txBox="1"/>
          <p:nvPr>
            <p:custDataLst>
              <p:tags r:id="rId1"/>
            </p:custDataLst>
          </p:nvPr>
        </p:nvSpPr>
        <p:spPr>
          <a:xfrm>
            <a:off x="867307" y="3092250"/>
            <a:ext cx="5498847" cy="369332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r>
              <a:rPr lang="en-US" altLang="zh-CN" sz="1600" dirty="0" err="1">
                <a:solidFill>
                  <a:schemeClr val="tx1">
                    <a:alpha val="90000"/>
                  </a:schemeClr>
                </a:solidFill>
                <a:latin typeface="思源宋体" panose="02020400000000000000" pitchFamily="18" charset="-122"/>
                <a:ea typeface="思源宋体" panose="02020400000000000000" pitchFamily="18" charset="-122"/>
                <a:cs typeface="Roboto" panose="02000000000000000000" charset="0"/>
              </a:rPr>
              <a:t>A report on the current analysis of the financial industry market.</a:t>
            </a:r>
            <a:endParaRPr lang="en-US" altLang="zh-CN" sz="1600" dirty="0" err="1">
              <a:solidFill>
                <a:schemeClr val="tx1">
                  <a:alpha val="90000"/>
                </a:schemeClr>
              </a:solidFill>
              <a:latin typeface="思源宋体" panose="02020400000000000000" pitchFamily="18" charset="-122"/>
              <a:ea typeface="思源宋体" panose="02020400000000000000" pitchFamily="18" charset="-122"/>
              <a:cs typeface="Roboto" panose="02000000000000000000" charset="0"/>
            </a:endParaRPr>
          </a:p>
        </p:txBody>
      </p:sp>
      <p:sp>
        <p:nvSpPr>
          <p:cNvPr id="6" name="标题"/>
          <p:cNvSpPr txBox="1"/>
          <p:nvPr>
            <p:custDataLst>
              <p:tags r:id="rId2"/>
            </p:custDataLst>
          </p:nvPr>
        </p:nvSpPr>
        <p:spPr>
          <a:xfrm>
            <a:off x="865901" y="1463347"/>
            <a:ext cx="5732185" cy="1568547"/>
          </a:xfrm>
          <a:prstGeom prst="rect">
            <a:avLst/>
          </a:prstGeom>
          <a:noFill/>
        </p:spPr>
        <p:txBody>
          <a:bodyPr wrap="square" rtlCol="0" anchor="ctr">
            <a:normAutofit fontScale="77500" lnSpcReduction="20000"/>
          </a:bodyPr>
          <a:lstStyle/>
          <a:p>
            <a:pPr fontAlgn="ctr">
              <a:lnSpc>
                <a:spcPct val="120000"/>
              </a:lnSpc>
            </a:pPr>
            <a:r>
              <a:rPr lang="en-US" altLang="zh-CN" sz="6000" b="1" spc="300" dirty="0" err="1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金融行业市场现状分析报告</a:t>
            </a:r>
            <a:endParaRPr lang="en-US" altLang="zh-CN" sz="6000" b="1" spc="300" dirty="0" err="1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5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5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1.5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1.5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3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4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4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placingpictureplaceholder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273373" y="914400"/>
            <a:ext cx="2481902" cy="2466975"/>
          </a:xfrm>
          <a:prstGeom prst="rect">
            <a:avLst/>
          </a:prstGeom>
        </p:spPr>
      </p:pic>
      <p:pic>
        <p:nvPicPr>
          <p:cNvPr id="18" name="图片 17" descr="placingpictureplaceholder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1273373" y="3476625"/>
            <a:ext cx="2481902" cy="2466975"/>
          </a:xfrm>
          <a:prstGeom prst="rect">
            <a:avLst/>
          </a:prstGeom>
        </p:spPr>
      </p:pic>
      <p:sp>
        <p:nvSpPr>
          <p:cNvPr id="16" name="Title 6"/>
          <p:cNvSpPr txBox="1"/>
          <p:nvPr>
            <p:custDataLst>
              <p:tags r:id="rId5"/>
            </p:custDataLst>
          </p:nvPr>
        </p:nvSpPr>
        <p:spPr>
          <a:xfrm>
            <a:off x="4743439" y="914400"/>
            <a:ext cx="6839001" cy="50292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 lnSpcReduction="2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18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金融机构新思路</a:t>
            </a:r>
            <a:endParaRPr lang="zh-CN" altLang="en-US" sz="1800" spc="1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-US" altLang="zh-CN" sz="1800" spc="100" dirty="0" err="1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[关于市场,金融行业现状]
 金融市场趋势分析
根据最新数据显示，当前全球金融市场总规模已经超过200万亿美元，其中亚洲市场占据了约一半份额。而在很多发达国家，由于老龄化以及经济增长放缓等因素的影响，金融消费需求正在逐渐转向稳健型和高净值投资等领域。此外，随着人们消费理念的转变，金融科技、电子支付等新兴产业呈现出快速发展的态势。
 金融机构转型趋势
在当前金融机构的发展过程中，不断跟进市场趋势并进行转型升级已成为核心竞争力。目前，多家金融机构都已经开始进军金融科技领域，利用人工智能、云计算等新技术提升金融服务水平。另外，随着人们对风险的认识不断提高，保险业也在加快技术升级和创新，为消费者提供更加安全、便捷的产品和服务。
以上两方面内容仅供参考，具体内容可根据报告需求进行调整。</a:t>
            </a:r>
            <a:endParaRPr lang="en-US" altLang="zh-CN" sz="1800" spc="100" dirty="0" err="1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l="1895" r="1895"/>
          <a:stretch>
            <a:fillRect/>
          </a:stretch>
        </p:blipFill>
        <p:spPr>
          <a:xfrm>
            <a:off x="914406" y="1981222"/>
            <a:ext cx="2857513" cy="198121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40" h="3120">
                <a:moveTo>
                  <a:pt x="0" y="0"/>
                </a:moveTo>
                <a:lnTo>
                  <a:pt x="3840" y="0"/>
                </a:lnTo>
                <a:lnTo>
                  <a:pt x="3840" y="3120"/>
                </a:lnTo>
                <a:lnTo>
                  <a:pt x="0" y="312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9" name="Title 6"/>
          <p:cNvSpPr txBox="1"/>
          <p:nvPr>
            <p:custDataLst>
              <p:tags r:id="rId3"/>
            </p:custDataLst>
          </p:nvPr>
        </p:nvSpPr>
        <p:spPr>
          <a:xfrm>
            <a:off x="4382167" y="1219188"/>
            <a:ext cx="7200316" cy="5302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137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SzPct val="100000"/>
              <a:buFontTx/>
              <a:buNone/>
            </a:pPr>
            <a:r>
              <a:rPr kumimoji="0" lang="en-US" altLang="zh-CN" sz="2400" b="1" i="0" spc="120" noProof="0" dirty="0" err="1">
                <a:ln w="3175">
                  <a:noFill/>
                  <a:prstDash val="dash"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金融科技与市场需求</a:t>
            </a:r>
            <a:endParaRPr kumimoji="0" lang="en-US" altLang="zh-CN" sz="2400" b="1" i="0" spc="120" noProof="0" dirty="0" err="1">
              <a:ln w="3175">
                <a:noFill/>
                <a:prstDash val="dash"/>
              </a:ln>
              <a:solidFill>
                <a:schemeClr val="dk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0" name="Title 6"/>
          <p:cNvSpPr txBox="1"/>
          <p:nvPr>
            <p:custDataLst>
              <p:tags r:id="rId4"/>
            </p:custDataLst>
          </p:nvPr>
        </p:nvSpPr>
        <p:spPr>
          <a:xfrm>
            <a:off x="4381532" y="1819898"/>
            <a:ext cx="7200297" cy="381891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-US" altLang="zh-CN" sz="2000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需要更多地探讨现今金融科技对市场的影响。数据显示，全球金融科技市场规模已经达到了1.2万亿美元，行业增长速度快于其他领域。其中，移动支付、虚拟货币和数字金融顾问等领域表现突出，成为现在金融科技市场的主要切入点。同时，区块链技术的出现也在改变着金融行业的模式，使得金融交易的安全性和效率都得到了极大提升。与此同时，随着高科技金融服务的普及，人们越来越依赖数字化金融服务，更加注重个性化体验和风险控制。因此，金融行业需要不断探索科技与市场的融合，提供更加完善和智能化的金融服务。</a:t>
            </a:r>
            <a:endParaRPr lang="en-US" altLang="zh-CN" sz="2000" spc="6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1450192" y="6"/>
            <a:ext cx="1785950" cy="152401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 15"/>
          <p:cNvSpPr/>
          <p:nvPr>
            <p:custDataLst>
              <p:tags r:id="rId6"/>
            </p:custDataLst>
          </p:nvPr>
        </p:nvSpPr>
        <p:spPr>
          <a:xfrm>
            <a:off x="1450192" y="1676419"/>
            <a:ext cx="1785950" cy="762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>
            <p:custDataLst>
              <p:tags r:id="rId7"/>
            </p:custDataLst>
          </p:nvPr>
        </p:nvSpPr>
        <p:spPr>
          <a:xfrm>
            <a:off x="1450192" y="4267185"/>
            <a:ext cx="1785950" cy="259081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"/>
          <p:cNvSpPr/>
          <p:nvPr/>
        </p:nvSpPr>
        <p:spPr>
          <a:xfrm>
            <a:off x="0" y="1489710"/>
            <a:ext cx="4721225" cy="29845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763" h="6138">
                <a:moveTo>
                  <a:pt x="0" y="0"/>
                </a:moveTo>
                <a:lnTo>
                  <a:pt x="5694" y="0"/>
                </a:lnTo>
                <a:cubicBezTo>
                  <a:pt x="7389" y="0"/>
                  <a:pt x="8763" y="1374"/>
                  <a:pt x="8763" y="3069"/>
                </a:cubicBezTo>
                <a:cubicBezTo>
                  <a:pt x="8763" y="4764"/>
                  <a:pt x="7389" y="6138"/>
                  <a:pt x="5694" y="6138"/>
                </a:cubicBezTo>
                <a:lnTo>
                  <a:pt x="0" y="61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7" name="标题"/>
          <p:cNvSpPr txBox="1"/>
          <p:nvPr>
            <p:custDataLst>
              <p:tags r:id="rId1"/>
            </p:custDataLst>
          </p:nvPr>
        </p:nvSpPr>
        <p:spPr>
          <a:xfrm>
            <a:off x="4934584" y="2425700"/>
            <a:ext cx="6279515" cy="71374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sz="36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监管政策变化对市场影响</a:t>
            </a:r>
            <a:endParaRPr lang="en-US" sz="36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副标题"/>
          <p:cNvSpPr txBox="1"/>
          <p:nvPr>
            <p:custDataLst>
              <p:tags r:id="rId2"/>
            </p:custDataLst>
          </p:nvPr>
        </p:nvSpPr>
        <p:spPr>
          <a:xfrm>
            <a:off x="4933950" y="3139440"/>
            <a:ext cx="6281068" cy="363855"/>
          </a:xfrm>
          <a:prstGeom prst="rect">
            <a:avLst/>
          </a:prstGeom>
          <a:noFill/>
        </p:spPr>
        <p:txBody>
          <a:bodyPr wrap="square" lIns="71755" tIns="36195" rIns="71755" bIns="36195" rtlCol="0" anchor="ctr" anchorCtr="0">
            <a:norm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sz="14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Changes in regulatory policies have an impact on the market.</a:t>
            </a:r>
            <a:endParaRPr lang="en-US" sz="14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序号"/>
          <p:cNvSpPr txBox="1"/>
          <p:nvPr>
            <p:custDataLst>
              <p:tags r:id="rId3"/>
            </p:custDataLst>
          </p:nvPr>
        </p:nvSpPr>
        <p:spPr>
          <a:xfrm>
            <a:off x="2524125" y="2157095"/>
            <a:ext cx="2197100" cy="1861185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r>
              <a:rPr lang="en-US" altLang="zh-CN" sz="115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115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5*sin(rand(0-360)+0)+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5*sin(rand(0-360)+0)+2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6" dur="998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998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500000" y="500000"/>
                                      <p:to x="100000" y="100000"/>
                                    </p:animScale>
                                    <p:anim calcmode="lin" valueType="num">
                                      <p:cBhvr>
                                        <p:cTn id="18" dur="714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14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5*sin(rand(0-360)+0)+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5*sin(rand(0-360)+0)+2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24" dur="998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998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500000" y="500000"/>
                                      <p:to x="100000" y="100000"/>
                                    </p:animScale>
                                    <p:anim calcmode="lin" valueType="num">
                                      <p:cBhvr>
                                        <p:cTn id="26" dur="714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14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5*sin(rand(0-360)+0)+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5*sin(rand(0-360)+0)+2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32" dur="998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998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500000" y="500000"/>
                                      <p:to x="100000" y="100000"/>
                                    </p:animScale>
                                    <p:anim calcmode="lin" valueType="num">
                                      <p:cBhvr>
                                        <p:cTn id="34" dur="714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14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7" grpId="0"/>
      <p:bldP spid="14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背景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" name="!!平滑1"/>
          <p:cNvGrpSpPr/>
          <p:nvPr/>
        </p:nvGrpSpPr>
        <p:grpSpPr>
          <a:xfrm>
            <a:off x="-2245272" y="-2279849"/>
            <a:ext cx="5430553" cy="5430553"/>
            <a:chOff x="9121639" y="-1217712"/>
            <a:chExt cx="1217712" cy="1217712"/>
          </a:xfrm>
        </p:grpSpPr>
        <p:sp>
          <p:nvSpPr>
            <p:cNvPr id="4" name="Oval 3"/>
            <p:cNvSpPr/>
            <p:nvPr>
              <p:custDataLst>
                <p:tags r:id="rId1"/>
              </p:custDataLst>
            </p:nvPr>
          </p:nvSpPr>
          <p:spPr>
            <a:xfrm flipH="1">
              <a:off x="9494665" y="-844686"/>
              <a:ext cx="471660" cy="471660"/>
            </a:xfrm>
            <a:prstGeom prst="ellipse">
              <a:avLst/>
            </a:prstGeom>
            <a:noFill/>
            <a:ln w="254000">
              <a:solidFill>
                <a:schemeClr val="accent2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ID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Oval 4"/>
            <p:cNvSpPr/>
            <p:nvPr>
              <p:custDataLst>
                <p:tags r:id="rId2"/>
              </p:custDataLst>
            </p:nvPr>
          </p:nvSpPr>
          <p:spPr>
            <a:xfrm flipH="1">
              <a:off x="9121639" y="-1217712"/>
              <a:ext cx="1217712" cy="1217712"/>
            </a:xfrm>
            <a:prstGeom prst="ellipse">
              <a:avLst/>
            </a:prstGeom>
            <a:noFill/>
            <a:ln w="317500">
              <a:solidFill>
                <a:schemeClr val="accent2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ID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" name="!!平滑1"/>
          <p:cNvGrpSpPr/>
          <p:nvPr/>
        </p:nvGrpSpPr>
        <p:grpSpPr>
          <a:xfrm>
            <a:off x="10821109" y="5487109"/>
            <a:ext cx="2741782" cy="2741782"/>
            <a:chOff x="9121639" y="-1217712"/>
            <a:chExt cx="1217712" cy="1217712"/>
          </a:xfrm>
        </p:grpSpPr>
        <p:sp>
          <p:nvSpPr>
            <p:cNvPr id="7" name="Oval 3"/>
            <p:cNvSpPr/>
            <p:nvPr>
              <p:custDataLst>
                <p:tags r:id="rId3"/>
              </p:custDataLst>
            </p:nvPr>
          </p:nvSpPr>
          <p:spPr>
            <a:xfrm flipH="1">
              <a:off x="9494665" y="-844686"/>
              <a:ext cx="471660" cy="471660"/>
            </a:xfrm>
            <a:prstGeom prst="ellipse">
              <a:avLst/>
            </a:prstGeom>
            <a:noFill/>
            <a:ln w="254000">
              <a:solidFill>
                <a:schemeClr val="accent2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ID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" name="Oval 4"/>
            <p:cNvSpPr/>
            <p:nvPr>
              <p:custDataLst>
                <p:tags r:id="rId4"/>
              </p:custDataLst>
            </p:nvPr>
          </p:nvSpPr>
          <p:spPr>
            <a:xfrm flipH="1">
              <a:off x="9121639" y="-1217712"/>
              <a:ext cx="1217712" cy="1217712"/>
            </a:xfrm>
            <a:prstGeom prst="ellipse">
              <a:avLst/>
            </a:prstGeom>
            <a:noFill/>
            <a:ln w="317500">
              <a:solidFill>
                <a:schemeClr val="accent2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ID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36" name="矩形: 圆角 135"/>
          <p:cNvSpPr/>
          <p:nvPr>
            <p:custDataLst>
              <p:tags r:id="rId5"/>
            </p:custDataLst>
          </p:nvPr>
        </p:nvSpPr>
        <p:spPr>
          <a:xfrm>
            <a:off x="911509" y="1605511"/>
            <a:ext cx="10500093" cy="4254565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349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81000">
                  <a:schemeClr val="accent1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5" name="内容"/>
          <p:cNvSpPr txBox="1"/>
          <p:nvPr>
            <p:custDataLst>
              <p:tags r:id="rId6"/>
            </p:custDataLst>
          </p:nvPr>
        </p:nvSpPr>
        <p:spPr>
          <a:xfrm>
            <a:off x="1097280" y="1772530"/>
            <a:ext cx="10092648" cy="3910818"/>
          </a:xfrm>
          <a:prstGeom prst="rect">
            <a:avLst/>
          </a:prstGeom>
          <a:noFill/>
        </p:spPr>
        <p:txBody>
          <a:bodyPr wrap="square" lIns="121856" tIns="60927" rIns="121856" bIns="60927">
            <a:normAutofit fontScale="70000"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313055" algn="l" defTabSz="91440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855" b="1" noProof="0" dirty="0">
                <a:ln>
                  <a:noFill/>
                </a:ln>
                <a:solidFill>
                  <a:schemeClr val="accent1"/>
                </a:solidFill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1. 监管加强对于金融行业的影响</a:t>
            </a:r>
            <a:r>
              <a:rPr lang="zh-CN" altLang="en-US" sz="1600" b="1" noProof="0" dirty="0">
                <a:ln>
                  <a:noFill/>
                </a:ln>
                <a:solidFill>
                  <a:schemeClr val="accent1"/>
                </a:solidFill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
 监管加强使得金融行业更加规范化和透明化，有利于平衡市场机制，减少风险，提高市场稳定性。
 据统计，2019年，全国共开展金融风险专项整治工作近75万起次，涉及金额超过1.5万亿人民币，截至目前，已经获得阶段性胜利。
 另外，在监管加强的背景下，2019年全国共有去年共1165家互联网金融机构注销，被取缔或已经转型退出。
</a:t>
            </a:r>
            <a:r>
              <a:rPr lang="zh-CN" altLang="en-US" sz="1855" b="1" noProof="0" dirty="0">
                <a:ln>
                  <a:noFill/>
                </a:ln>
                <a:solidFill>
                  <a:schemeClr val="accent1"/>
                </a:solidFill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2. 市场预期的变化</a:t>
            </a:r>
            <a:r>
              <a:rPr lang="zh-CN" altLang="en-US" sz="1600" b="1" noProof="0" dirty="0">
                <a:ln>
                  <a:noFill/>
                </a:ln>
                <a:solidFill>
                  <a:schemeClr val="accent1"/>
                </a:solidFill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
 相对于去年的市场环境，今年的市场变化更加深刻，并且趋势不可逆转。对于从事金融行业的人来说，就需要不断适应这一变化，寻找新的发展机会。
 近几年来，随着互联网的普及和电子支付的迅速发展，现金支付的比例不断降低，电子支付的市场份额逐步提高，特别是移动支付的占比已经达到90%以上。
 所以，金融机构需要不断推陈出新来满足消费者的需求，结合技术手段和金融产品，以更好地服务广大人民群众，实现长足的发展。
</a:t>
            </a:r>
            <a:r>
              <a:rPr lang="zh-CN" altLang="en-US" sz="1855" b="1" noProof="0" dirty="0">
                <a:ln>
                  <a:noFill/>
                </a:ln>
                <a:solidFill>
                  <a:schemeClr val="accent1"/>
                </a:solidFill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3. 金融行业的机遇和挑战</a:t>
            </a:r>
            <a:r>
              <a:rPr lang="zh-CN" altLang="en-US" sz="1600" b="1" noProof="0" dirty="0">
                <a:ln>
                  <a:noFill/>
                </a:ln>
                <a:solidFill>
                  <a:schemeClr val="accent1"/>
                </a:solidFill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
 当前，随着金融产品和服务的不断提升，消费者日常生活中与金融相关的需求也逐渐增加。因此，金融机构应重视用户体验，强化数字营销和服务创新，通过线上线下的联动，打破传统金融机构的局限。
 同时，在金融行业监管加强后，不合规模和不良贷款逾期可能会更加严重，但这也将为稳健的金融机构提供更多市场机会。结合合规化和数字化转型，打造更多金融产品和服务，可为金融机构带来长期利益。</a:t>
            </a:r>
            <a:endParaRPr lang="zh-CN" altLang="en-US" sz="1600" b="1" noProof="0" dirty="0">
              <a:ln>
                <a:noFill/>
              </a:ln>
              <a:solidFill>
                <a:schemeClr val="accent1"/>
              </a:solidFill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3" name="标题"/>
          <p:cNvSpPr txBox="1"/>
          <p:nvPr>
            <p:custDataLst>
              <p:tags r:id="rId7"/>
            </p:custDataLst>
          </p:nvPr>
        </p:nvSpPr>
        <p:spPr>
          <a:xfrm>
            <a:off x="911509" y="705536"/>
            <a:ext cx="8924500" cy="58477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/>
          <a:p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监管加强，市场预期变化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+mj-cs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Word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2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2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4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4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36" grpId="0" bldLvl="0" animBg="1"/>
      <p:bldP spid="5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3"/>
          <p:cNvSpPr/>
          <p:nvPr>
            <p:custDataLst>
              <p:tags r:id="rId1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-22860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SzPct val="100000"/>
              <a:buNone/>
            </a:pPr>
            <a:r>
              <a:rPr lang="zh-CN" altLang="en-US" dirty="0">
                <a:solidFill>
                  <a:schemeClr val="dk1">
                    <a:lumMod val="75000"/>
                    <a:lumOff val="25000"/>
                    <a:alpha val="60000"/>
                  </a:schemeClr>
                </a:solidFill>
              </a:rPr>
              <a:t>当前债市整体趋紧，债券收益率下行空间较小，但仍存在投资机会。可以关注政府债券、流动性好的企业债券以及特定信用品种的优质债券。同时，可以通过货币基金等利率敏感类资产配置来获得一定的收益。需要注意的是，投资需谨慎，选择具备稳定盈利能力和良好信用记录的债券品种。</a:t>
            </a:r>
            <a:endParaRPr lang="zh-CN" altLang="en-US" dirty="0">
              <a:solidFill>
                <a:schemeClr val="dk1">
                  <a:lumMod val="75000"/>
                  <a:lumOff val="25000"/>
                  <a:alpha val="60000"/>
                </a:schemeClr>
              </a:solidFill>
            </a:endParaRPr>
          </a:p>
        </p:txBody>
      </p:sp>
      <p:sp>
        <p:nvSpPr>
          <p:cNvPr id="12" name="标题 4"/>
          <p:cNvSpPr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1198800" y="2484000"/>
            <a:ext cx="9799200" cy="1018800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 lnSpcReduction="10000"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60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债市更严，投资机会存在</a:t>
            </a:r>
            <a:endParaRPr lang="zh-CN" altLang="en-US" sz="6000" dirty="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Word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"/>
          <p:cNvSpPr/>
          <p:nvPr/>
        </p:nvSpPr>
        <p:spPr>
          <a:xfrm>
            <a:off x="0" y="1489710"/>
            <a:ext cx="4721225" cy="29845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763" h="6138">
                <a:moveTo>
                  <a:pt x="0" y="0"/>
                </a:moveTo>
                <a:lnTo>
                  <a:pt x="5694" y="0"/>
                </a:lnTo>
                <a:cubicBezTo>
                  <a:pt x="7389" y="0"/>
                  <a:pt x="8763" y="1374"/>
                  <a:pt x="8763" y="3069"/>
                </a:cubicBezTo>
                <a:cubicBezTo>
                  <a:pt x="8763" y="4764"/>
                  <a:pt x="7389" y="6138"/>
                  <a:pt x="5694" y="6138"/>
                </a:cubicBezTo>
                <a:lnTo>
                  <a:pt x="0" y="61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7" name="标题"/>
          <p:cNvSpPr txBox="1"/>
          <p:nvPr>
            <p:custDataLst>
              <p:tags r:id="rId1"/>
            </p:custDataLst>
          </p:nvPr>
        </p:nvSpPr>
        <p:spPr>
          <a:xfrm>
            <a:off x="4934584" y="2425700"/>
            <a:ext cx="6279515" cy="71374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sz="36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投资者行为变化与挑战</a:t>
            </a:r>
            <a:endParaRPr lang="en-US" sz="36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副标题"/>
          <p:cNvSpPr txBox="1"/>
          <p:nvPr>
            <p:custDataLst>
              <p:tags r:id="rId2"/>
            </p:custDataLst>
          </p:nvPr>
        </p:nvSpPr>
        <p:spPr>
          <a:xfrm>
            <a:off x="4933950" y="3139440"/>
            <a:ext cx="6281068" cy="363855"/>
          </a:xfrm>
          <a:prstGeom prst="rect">
            <a:avLst/>
          </a:prstGeom>
          <a:noFill/>
        </p:spPr>
        <p:txBody>
          <a:bodyPr wrap="square" lIns="71755" tIns="36195" rIns="71755" bIns="36195" rtlCol="0" anchor="ctr" anchorCtr="0">
            <a:norm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sz="14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Investor Behavior Changes and Challenges.</a:t>
            </a:r>
            <a:endParaRPr lang="en-US" sz="14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序号"/>
          <p:cNvSpPr txBox="1"/>
          <p:nvPr>
            <p:custDataLst>
              <p:tags r:id="rId3"/>
            </p:custDataLst>
          </p:nvPr>
        </p:nvSpPr>
        <p:spPr>
          <a:xfrm>
            <a:off x="2524125" y="2157095"/>
            <a:ext cx="2197100" cy="1861185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r>
              <a:rPr lang="en-US" altLang="zh-CN" sz="115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115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+rand(ppt_w)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+rand(ppt_h)-ppt_h/2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" dur="1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Scale>
                                      <p:cBhvr>
                                        <p:cTn id="16" dur="150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 calcmode="lin" valueType="num">
                                      <p:cBhvr>
                                        <p:cTn id="17" dur="60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+#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+#ppt_h/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+rand(ppt_w)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+rand(ppt_h)-ppt_h/2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1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Scale>
                                      <p:cBhvr>
                                        <p:cTn id="25" dur="150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 calcmode="lin" valueType="num">
                                      <p:cBhvr>
                                        <p:cTn id="26" dur="60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+#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0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+#ppt_h/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+rand(ppt_w)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+rand(ppt_h)-ppt_h/2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1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Scale>
                                      <p:cBhvr>
                                        <p:cTn id="34" dur="150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 calcmode="lin" valueType="num">
                                      <p:cBhvr>
                                        <p:cTn id="35" dur="60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+#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+#ppt_h/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7" grpId="0"/>
      <p:bldP spid="14" grpId="0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609562" y="609578"/>
            <a:ext cx="10972876" cy="685800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600" b="1" spc="160" dirty="0" err="1">
                <a:solidFill>
                  <a:schemeClr val="accent1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投资者恐慌加剧</a:t>
            </a:r>
            <a:endParaRPr lang="en-US" altLang="zh-CN" sz="3600" b="1" spc="160" dirty="0" err="1">
              <a:solidFill>
                <a:schemeClr val="accent1">
                  <a:lumMod val="7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Title 6"/>
          <p:cNvSpPr txBox="1"/>
          <p:nvPr>
            <p:custDataLst>
              <p:tags r:id="rId2"/>
            </p:custDataLst>
          </p:nvPr>
        </p:nvSpPr>
        <p:spPr>
          <a:xfrm>
            <a:off x="609562" y="1523985"/>
            <a:ext cx="10972876" cy="2743213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-US" altLang="zh-CN" sz="2000" spc="100" dirty="0" err="1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前金融市场的一个主要问题。根据最新的数据显示，自疫情爆发以来，全球股市已经跌去了近30%的价值，许多公司的市值也随之而下降。由于投资者对未来经济前景的担忧，全球资本市场的波动情况趋于频繁，许多投资者纷纷抛售股票和风险投资，以求稳妥。此情况呈现出一个无条件的保守化。此外，伴随着投资者恐慌的加剧，垃圾债券市场和其他类似金融工具市场的波动可能也会继续扩大，这对于整个金融市场的稳定性而言，并非一个好消息。因此，我们需要进一步深入分析当前市场及金融行业的现状，找到并提出针对不同市场和行业挑战的相应对策，以应对当前市场中的不确定性，提高投资者的信心。</a:t>
            </a:r>
            <a:endParaRPr lang="en-US" altLang="zh-CN" sz="2000" spc="100" dirty="0" err="1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t="7381" b="7381"/>
          <a:stretch>
            <a:fillRect/>
          </a:stretch>
        </p:blipFill>
        <p:spPr>
          <a:xfrm>
            <a:off x="609566" y="4572009"/>
            <a:ext cx="2737141" cy="167641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520" h="2640">
                <a:moveTo>
                  <a:pt x="5520" y="0"/>
                </a:moveTo>
                <a:lnTo>
                  <a:pt x="5520" y="2640"/>
                </a:lnTo>
                <a:lnTo>
                  <a:pt x="0" y="2640"/>
                </a:lnTo>
                <a:lnTo>
                  <a:pt x="0" y="0"/>
                </a:lnTo>
                <a:lnTo>
                  <a:pt x="5520" y="0"/>
                </a:lnTo>
                <a:close/>
              </a:path>
            </a:pathLst>
          </a:cu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/>
          <a:srcRect t="1844" b="1844"/>
          <a:stretch>
            <a:fillRect/>
          </a:stretch>
        </p:blipFill>
        <p:spPr>
          <a:xfrm>
            <a:off x="3575284" y="4572009"/>
            <a:ext cx="2422417" cy="167641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520" h="2640">
                <a:moveTo>
                  <a:pt x="0" y="0"/>
                </a:moveTo>
                <a:lnTo>
                  <a:pt x="5520" y="0"/>
                </a:lnTo>
                <a:lnTo>
                  <a:pt x="5520" y="2640"/>
                </a:lnTo>
                <a:lnTo>
                  <a:pt x="0" y="264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8"/>
          <a:srcRect t="5180" b="5180"/>
          <a:stretch>
            <a:fillRect/>
          </a:stretch>
        </p:blipFill>
        <p:spPr>
          <a:xfrm>
            <a:off x="6226274" y="4572009"/>
            <a:ext cx="5356117" cy="167641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520" h="2640">
                <a:moveTo>
                  <a:pt x="5520" y="0"/>
                </a:moveTo>
                <a:lnTo>
                  <a:pt x="5520" y="2640"/>
                </a:lnTo>
                <a:lnTo>
                  <a:pt x="0" y="2640"/>
                </a:lnTo>
                <a:lnTo>
                  <a:pt x="0" y="0"/>
                </a:lnTo>
                <a:lnTo>
                  <a:pt x="5520" y="0"/>
                </a:lnTo>
                <a:close/>
              </a:path>
            </a:pathLst>
          </a:cu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609562" y="609605"/>
            <a:ext cx="10972876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200" b="1" spc="160" dirty="0" err="1">
                <a:solidFill>
                  <a:schemeClr val="accent1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lt"/>
              </a:rPr>
              <a:t>金融理财渠道扩大</a:t>
            </a:r>
            <a:endParaRPr lang="en-US" altLang="zh-CN" sz="3200" b="1" spc="160" dirty="0" err="1">
              <a:solidFill>
                <a:schemeClr val="accent1">
                  <a:lumMod val="7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sp>
        <p:nvSpPr>
          <p:cNvPr id="11" name="Title 6"/>
          <p:cNvSpPr txBox="1"/>
          <p:nvPr>
            <p:custDataLst>
              <p:tags r:id="rId2"/>
            </p:custDataLst>
          </p:nvPr>
        </p:nvSpPr>
        <p:spPr>
          <a:xfrm>
            <a:off x="609497" y="1981216"/>
            <a:ext cx="5329394" cy="36576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-US" altLang="zh-CN" sz="2000" spc="100" dirty="0" err="1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当前金融行业面临的重要问题。在当前金融市场的背景下，金融理财渠道需要更加多元化和专业化，以满足日益增长的金融需求。为此，金融行业需要进一步加大对金融技术的研发和应用，提高金融产品的创新能力，提高金融服务的全面性和个性化水平，以提高金融理财渠道的覆盖面和可持续性。</a:t>
            </a:r>
            <a:endParaRPr lang="en-US" altLang="zh-CN" sz="2000" spc="100" dirty="0" err="1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t="8515" b="8515"/>
          <a:stretch>
            <a:fillRect/>
          </a:stretch>
        </p:blipFill>
        <p:spPr>
          <a:xfrm>
            <a:off x="6249846" y="1981216"/>
            <a:ext cx="2187444" cy="36576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00" h="5760">
                <a:moveTo>
                  <a:pt x="0" y="0"/>
                </a:moveTo>
                <a:lnTo>
                  <a:pt x="3600" y="0"/>
                </a:lnTo>
                <a:lnTo>
                  <a:pt x="3600" y="5760"/>
                </a:lnTo>
                <a:lnTo>
                  <a:pt x="0" y="576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/>
          <a:srcRect t="16240" b="16240"/>
          <a:stretch>
            <a:fillRect/>
          </a:stretch>
        </p:blipFill>
        <p:spPr>
          <a:xfrm>
            <a:off x="8894499" y="1981216"/>
            <a:ext cx="2688004" cy="36576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00" h="5760">
                <a:moveTo>
                  <a:pt x="0" y="0"/>
                </a:moveTo>
                <a:lnTo>
                  <a:pt x="3600" y="0"/>
                </a:lnTo>
                <a:lnTo>
                  <a:pt x="3600" y="5760"/>
                </a:lnTo>
                <a:lnTo>
                  <a:pt x="0" y="5760"/>
                </a:lnTo>
                <a:lnTo>
                  <a:pt x="0" y="0"/>
                </a:lnTo>
                <a:close/>
              </a:path>
            </a:pathLst>
          </a:cu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"/>
          <p:cNvSpPr/>
          <p:nvPr/>
        </p:nvSpPr>
        <p:spPr>
          <a:xfrm>
            <a:off x="0" y="1489710"/>
            <a:ext cx="4721225" cy="29845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763" h="6138">
                <a:moveTo>
                  <a:pt x="0" y="0"/>
                </a:moveTo>
                <a:lnTo>
                  <a:pt x="5694" y="0"/>
                </a:lnTo>
                <a:cubicBezTo>
                  <a:pt x="7389" y="0"/>
                  <a:pt x="8763" y="1374"/>
                  <a:pt x="8763" y="3069"/>
                </a:cubicBezTo>
                <a:cubicBezTo>
                  <a:pt x="8763" y="4764"/>
                  <a:pt x="7389" y="6138"/>
                  <a:pt x="5694" y="6138"/>
                </a:cubicBezTo>
                <a:lnTo>
                  <a:pt x="0" y="61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7" name="标题"/>
          <p:cNvSpPr txBox="1"/>
          <p:nvPr>
            <p:custDataLst>
              <p:tags r:id="rId1"/>
            </p:custDataLst>
          </p:nvPr>
        </p:nvSpPr>
        <p:spPr>
          <a:xfrm>
            <a:off x="4934584" y="2425700"/>
            <a:ext cx="6279515" cy="71374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sz="36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市场前景展望与发展趋势</a:t>
            </a:r>
            <a:endParaRPr lang="en-US" sz="36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副标题"/>
          <p:cNvSpPr txBox="1"/>
          <p:nvPr>
            <p:custDataLst>
              <p:tags r:id="rId2"/>
            </p:custDataLst>
          </p:nvPr>
        </p:nvSpPr>
        <p:spPr>
          <a:xfrm>
            <a:off x="4933950" y="3139440"/>
            <a:ext cx="6281068" cy="363855"/>
          </a:xfrm>
          <a:prstGeom prst="rect">
            <a:avLst/>
          </a:prstGeom>
          <a:noFill/>
        </p:spPr>
        <p:txBody>
          <a:bodyPr wrap="square" lIns="71755" tIns="36195" rIns="71755" bIns="36195" rtlCol="0" anchor="ctr" anchorCtr="0">
            <a:norm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sz="14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Market Prospects Outlook and Development Trends.</a:t>
            </a:r>
            <a:endParaRPr lang="en-US" sz="14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序号"/>
          <p:cNvSpPr txBox="1"/>
          <p:nvPr>
            <p:custDataLst>
              <p:tags r:id="rId3"/>
            </p:custDataLst>
          </p:nvPr>
        </p:nvSpPr>
        <p:spPr>
          <a:xfrm>
            <a:off x="2524125" y="2157095"/>
            <a:ext cx="2197100" cy="1861185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r>
              <a:rPr lang="en-US" altLang="zh-CN" sz="115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115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5*sin(rand(0-360)+0)+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5*sin(rand(0-360)+0)+2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4" dur="998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" dur="998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500000" y="500000"/>
                                      <p:to x="100000" y="100000"/>
                                    </p:animScale>
                                    <p:anim calcmode="lin" valueType="num">
                                      <p:cBhvr>
                                        <p:cTn id="16" dur="714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14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5*sin(rand(0-360)+0)+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5*sin(rand(0-360)+0)+2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22" dur="998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998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500000" y="500000"/>
                                      <p:to x="100000" y="100000"/>
                                    </p:animScale>
                                    <p:anim calcmode="lin" valueType="num">
                                      <p:cBhvr>
                                        <p:cTn id="24" dur="714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14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5*sin(rand(0-360)+0)+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5*sin(rand(0-360)+0)+2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30" dur="998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998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500000" y="500000"/>
                                      <p:to x="100000" y="100000"/>
                                    </p:animScale>
                                    <p:anim calcmode="lin" valueType="num">
                                      <p:cBhvr>
                                        <p:cTn id="32" dur="714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14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7" grpId="0"/>
      <p:bldP spid="14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背景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" name="!!平滑1"/>
          <p:cNvGrpSpPr/>
          <p:nvPr/>
        </p:nvGrpSpPr>
        <p:grpSpPr>
          <a:xfrm>
            <a:off x="-2245272" y="-2279849"/>
            <a:ext cx="5430553" cy="5430553"/>
            <a:chOff x="9121639" y="-1217712"/>
            <a:chExt cx="1217712" cy="1217712"/>
          </a:xfrm>
        </p:grpSpPr>
        <p:sp>
          <p:nvSpPr>
            <p:cNvPr id="5" name="Oval 3"/>
            <p:cNvSpPr/>
            <p:nvPr>
              <p:custDataLst>
                <p:tags r:id="rId1"/>
              </p:custDataLst>
            </p:nvPr>
          </p:nvSpPr>
          <p:spPr>
            <a:xfrm flipH="1">
              <a:off x="9494665" y="-844686"/>
              <a:ext cx="471660" cy="471660"/>
            </a:xfrm>
            <a:prstGeom prst="ellipse">
              <a:avLst/>
            </a:prstGeom>
            <a:noFill/>
            <a:ln w="254000">
              <a:solidFill>
                <a:schemeClr val="accent2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ID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Oval 4"/>
            <p:cNvSpPr/>
            <p:nvPr>
              <p:custDataLst>
                <p:tags r:id="rId2"/>
              </p:custDataLst>
            </p:nvPr>
          </p:nvSpPr>
          <p:spPr>
            <a:xfrm flipH="1">
              <a:off x="9121639" y="-1217712"/>
              <a:ext cx="1217712" cy="1217712"/>
            </a:xfrm>
            <a:prstGeom prst="ellipse">
              <a:avLst/>
            </a:prstGeom>
            <a:noFill/>
            <a:ln w="317500">
              <a:solidFill>
                <a:schemeClr val="accent2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ID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" name="!!平滑1"/>
          <p:cNvGrpSpPr/>
          <p:nvPr/>
        </p:nvGrpSpPr>
        <p:grpSpPr>
          <a:xfrm>
            <a:off x="10821109" y="5487109"/>
            <a:ext cx="2741782" cy="2741782"/>
            <a:chOff x="9121639" y="-1217712"/>
            <a:chExt cx="1217712" cy="1217712"/>
          </a:xfrm>
        </p:grpSpPr>
        <p:sp>
          <p:nvSpPr>
            <p:cNvPr id="3" name="Oval 3"/>
            <p:cNvSpPr/>
            <p:nvPr>
              <p:custDataLst>
                <p:tags r:id="rId3"/>
              </p:custDataLst>
            </p:nvPr>
          </p:nvSpPr>
          <p:spPr>
            <a:xfrm flipH="1">
              <a:off x="9494665" y="-844686"/>
              <a:ext cx="471660" cy="471660"/>
            </a:xfrm>
            <a:prstGeom prst="ellipse">
              <a:avLst/>
            </a:prstGeom>
            <a:noFill/>
            <a:ln w="254000">
              <a:solidFill>
                <a:schemeClr val="accent2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ID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" name="Oval 4"/>
            <p:cNvSpPr/>
            <p:nvPr>
              <p:custDataLst>
                <p:tags r:id="rId4"/>
              </p:custDataLst>
            </p:nvPr>
          </p:nvSpPr>
          <p:spPr>
            <a:xfrm flipH="1">
              <a:off x="9121639" y="-1217712"/>
              <a:ext cx="1217712" cy="1217712"/>
            </a:xfrm>
            <a:prstGeom prst="ellipse">
              <a:avLst/>
            </a:prstGeom>
            <a:noFill/>
            <a:ln w="317500">
              <a:solidFill>
                <a:schemeClr val="accent2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ID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 flipH="1">
            <a:off x="4220946" y="1481419"/>
            <a:ext cx="0" cy="2080389"/>
          </a:xfrm>
          <a:prstGeom prst="line">
            <a:avLst/>
          </a:prstGeom>
          <a:ln w="127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等腰三角形 18"/>
          <p:cNvSpPr/>
          <p:nvPr/>
        </p:nvSpPr>
        <p:spPr>
          <a:xfrm rot="5400000" flipH="1">
            <a:off x="4198086" y="2498753"/>
            <a:ext cx="91440" cy="4572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220946" y="1513168"/>
            <a:ext cx="7048513" cy="2016889"/>
          </a:xfrm>
          <a:prstGeom prst="rect">
            <a:avLst/>
          </a:prstGeom>
          <a:gradFill>
            <a:gsLst>
              <a:gs pos="100000">
                <a:schemeClr val="accent1">
                  <a:alpha val="0"/>
                </a:schemeClr>
              </a:gs>
              <a:gs pos="0">
                <a:schemeClr val="accent1">
                  <a:alpha val="1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635182" y="1740535"/>
            <a:ext cx="45719" cy="4163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4658040" y="1740535"/>
            <a:ext cx="3200199" cy="416302"/>
          </a:xfrm>
          <a:prstGeom prst="rect">
            <a:avLst/>
          </a:prstGeom>
          <a:gradFill>
            <a:gsLst>
              <a:gs pos="100000">
                <a:schemeClr val="accent3">
                  <a:alpha val="0"/>
                </a:schemeClr>
              </a:gs>
              <a:gs pos="0">
                <a:schemeClr val="accent3">
                  <a:alpha val="14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+mn-ea"/>
              <a:sym typeface="+mn-ea"/>
            </a:endParaRPr>
          </a:p>
        </p:txBody>
      </p:sp>
      <p:cxnSp>
        <p:nvCxnSpPr>
          <p:cNvPr id="56" name="直接连接符 55"/>
          <p:cNvCxnSpPr/>
          <p:nvPr/>
        </p:nvCxnSpPr>
        <p:spPr>
          <a:xfrm>
            <a:off x="8044793" y="3949473"/>
            <a:ext cx="0" cy="2080389"/>
          </a:xfrm>
          <a:prstGeom prst="line">
            <a:avLst/>
          </a:prstGeom>
          <a:ln w="127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等腰三角形 56"/>
          <p:cNvSpPr/>
          <p:nvPr/>
        </p:nvSpPr>
        <p:spPr>
          <a:xfrm rot="16200000">
            <a:off x="7976213" y="4966807"/>
            <a:ext cx="91440" cy="4572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8" name="矩形 57"/>
          <p:cNvSpPr/>
          <p:nvPr/>
        </p:nvSpPr>
        <p:spPr>
          <a:xfrm flipH="1">
            <a:off x="996280" y="3981222"/>
            <a:ext cx="7048513" cy="2016889"/>
          </a:xfrm>
          <a:prstGeom prst="rect">
            <a:avLst/>
          </a:prstGeom>
          <a:gradFill>
            <a:gsLst>
              <a:gs pos="100000">
                <a:schemeClr val="accent1">
                  <a:alpha val="0"/>
                </a:schemeClr>
              </a:gs>
              <a:gs pos="0">
                <a:schemeClr val="accent1">
                  <a:alpha val="1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  <a:sym typeface="+mn-ea"/>
            </a:endParaRPr>
          </a:p>
        </p:txBody>
      </p:sp>
      <p:sp>
        <p:nvSpPr>
          <p:cNvPr id="60" name="矩形 59"/>
          <p:cNvSpPr/>
          <p:nvPr/>
        </p:nvSpPr>
        <p:spPr>
          <a:xfrm flipH="1">
            <a:off x="7584838" y="4208589"/>
            <a:ext cx="45719" cy="4163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 flipH="1">
            <a:off x="4407500" y="4208589"/>
            <a:ext cx="3200199" cy="416302"/>
          </a:xfrm>
          <a:prstGeom prst="rect">
            <a:avLst/>
          </a:prstGeom>
          <a:gradFill>
            <a:gsLst>
              <a:gs pos="100000">
                <a:schemeClr val="accent3">
                  <a:alpha val="0"/>
                </a:schemeClr>
              </a:gs>
              <a:gs pos="0">
                <a:schemeClr val="accent3">
                  <a:alpha val="14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+mn-ea"/>
              <a:sym typeface="+mn-ea"/>
            </a:endParaRPr>
          </a:p>
        </p:txBody>
      </p:sp>
      <p:sp>
        <p:nvSpPr>
          <p:cNvPr id="2" name="标题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729295" y="441519"/>
            <a:ext cx="8006685" cy="563176"/>
          </a:xfrm>
          <a:prstGeom prst="rect">
            <a:avLst/>
          </a:prstGeom>
        </p:spPr>
        <p:txBody>
          <a:bodyPr wrap="square" anchor="ctr">
            <a:normAutofit fontScale="72500"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zh-CN" altLang="en-US" sz="3400" b="1" i="0" u="none" strike="noStrike" kern="1200" cap="all" spc="0" normalizeH="0" baseline="0" dirty="0">
                <a:ln>
                  <a:noFill/>
                </a:ln>
                <a:gradFill>
                  <a:gsLst>
                    <a:gs pos="100000">
                      <a:schemeClr val="accent3">
                        <a:lumMod val="20000"/>
                        <a:lumOff val="80000"/>
                      </a:schemeClr>
                    </a:gs>
                    <a:gs pos="0">
                      <a:schemeClr val="accent3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chemeClr val="accent2">
                      <a:lumMod val="75000"/>
                      <a:alpha val="43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3600" cap="none" noProof="0" dirty="0">
                <a:solidFill>
                  <a:schemeClr val="accent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市场前景展望与发展趋势</a:t>
            </a:r>
            <a:endParaRPr lang="zh-CN" altLang="en-US" sz="3600" cap="none" noProof="0" dirty="0">
              <a:solidFill>
                <a:schemeClr val="accent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1" name="子内容1"/>
          <p:cNvSpPr txBox="1"/>
          <p:nvPr>
            <p:custDataLst>
              <p:tags r:id="rId6"/>
            </p:custDataLst>
          </p:nvPr>
        </p:nvSpPr>
        <p:spPr>
          <a:xfrm>
            <a:off x="4635182" y="2331576"/>
            <a:ext cx="5891892" cy="929640"/>
          </a:xfrm>
          <a:prstGeom prst="rect">
            <a:avLst/>
          </a:prstGeom>
          <a:noFill/>
        </p:spPr>
        <p:txBody>
          <a:bodyPr wrap="square" rtlCol="0">
            <a:normAutofit fontScale="50000"/>
          </a:bodyPr>
          <a:lstStyle/>
          <a:p>
            <a:pPr algn="l" defTabSz="914400" fontAlgn="auto">
              <a:lnSpc>
                <a:spcPct val="130000"/>
              </a:lnSpc>
              <a:spcBef>
                <a:spcPts val="150"/>
              </a:spcBef>
              <a:spcAft>
                <a:spcPts val="150"/>
              </a:spcAft>
            </a:pPr>
            <a:r>
              <a:rPr lang="zh-CN" altLang="en-US" sz="1400" kern="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1. 行业整体趋势呈现出稳定增长态势，但变革依旧困难重重。根据数据显示，2019年金融行业总收入达到50.23万亿人民币，同比增长5.4%，但金融监管制度仍在不断加强，金融科技变革重构市场格局。
2. “互联网+金融”逐渐成为新的市场竞争力。互联网金融市场规模由2013年的不足</a:t>
            </a:r>
            <a:r>
              <a:rPr lang="zh-CN" altLang="en-US" sz="1400" b="1" kern="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5000亿</a:t>
            </a:r>
            <a:r>
              <a:rPr lang="zh-CN" altLang="en-US" sz="1400" kern="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元增长至2019年的</a:t>
            </a:r>
            <a:r>
              <a:rPr lang="zh-CN" altLang="en-US" sz="1400" b="1" kern="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123.55万亿</a:t>
            </a:r>
            <a:r>
              <a:rPr lang="zh-CN" altLang="en-US" sz="1400" kern="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元，增幅高达</a:t>
            </a:r>
            <a:r>
              <a:rPr lang="zh-CN" altLang="en-US" sz="1400" b="1" kern="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25</a:t>
            </a:r>
            <a:r>
              <a:rPr lang="zh-CN" altLang="en-US" sz="1400" kern="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倍。而传统金融机构也加速推进数字化转型，积极参与互联网金融竞争。
3. 消费金融和社会化金融迎来新发展。消费金融行业已成为行业风向标，据数据显示，2019年中国消费金融市场交易规模达3.38万亿元，同比增长16.2%。同时，社会化金融也正在快速崛起，以P2P网贷为代表的互联网金融业态正在迅速成熟。</a:t>
            </a:r>
            <a:endParaRPr lang="zh-CN" altLang="en-US" sz="1400" kern="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9" name="子内容2"/>
          <p:cNvSpPr txBox="1"/>
          <p:nvPr>
            <p:custDataLst>
              <p:tags r:id="rId7"/>
            </p:custDataLst>
          </p:nvPr>
        </p:nvSpPr>
        <p:spPr>
          <a:xfrm flipH="1">
            <a:off x="1738109" y="4799330"/>
            <a:ext cx="5892165" cy="922655"/>
          </a:xfrm>
          <a:prstGeom prst="rect">
            <a:avLst/>
          </a:prstGeom>
          <a:noFill/>
        </p:spPr>
        <p:txBody>
          <a:bodyPr wrap="square" rtlCol="0">
            <a:normAutofit fontScale="50000"/>
          </a:bodyPr>
          <a:lstStyle/>
          <a:p>
            <a:pPr algn="l" defTabSz="914400" fontAlgn="auto">
              <a:lnSpc>
                <a:spcPct val="130000"/>
              </a:lnSpc>
              <a:spcBef>
                <a:spcPts val="150"/>
              </a:spcBef>
              <a:spcAft>
                <a:spcPts val="150"/>
              </a:spcAft>
            </a:pPr>
            <a:r>
              <a:rPr lang="zh-CN" altLang="en-US" sz="1400" kern="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根据市场数据统计，当前金融市场面临着多重挑战与机遇。其中，市场竞争日益激烈，投资门槛不断提高，同业竞争压力也在逐年增大。加之外部市场环境影响，一些金融机构业务规模和盈利能力普遍下滑。
但是，在挑战之中也存在着诸多投资机会。例如，随着金融科技的不断发展，互联网金融、智慧金融等新兴业务正在崛起，而这些业务将成为未来金融领域的重要发展方向。同时，投资者对于智能投顾、信托、资管等个性化、专业化投资产品需求的增长，也为金融机构带来了新的市场机遇。
因此，针对当前市场状况，金融行业需要加强创新，提升服务质量和客户体验，同时也需要适应新的技术和市场趋势，抓住投资机会，化挑战为机遇，实现经济转型升级与高质量发展。</a:t>
            </a:r>
            <a:endParaRPr lang="zh-CN" altLang="en-US" sz="1400" kern="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4" name="子标题1"/>
          <p:cNvSpPr/>
          <p:nvPr>
            <p:custDataLst>
              <p:tags r:id="rId8"/>
            </p:custDataLst>
          </p:nvPr>
        </p:nvSpPr>
        <p:spPr>
          <a:xfrm>
            <a:off x="4752453" y="1764030"/>
            <a:ext cx="5459819" cy="369570"/>
          </a:xfrm>
          <a:prstGeom prst="rect">
            <a:avLst/>
          </a:prstGeom>
        </p:spPr>
        <p:txBody>
          <a:bodyPr wrap="square">
            <a:normAutofit fontScale="9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趋势分析与变革 </a:t>
            </a:r>
            <a:endParaRPr lang="zh-CN" altLang="en-US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子标题2"/>
          <p:cNvSpPr/>
          <p:nvPr>
            <p:custDataLst>
              <p:tags r:id="rId9"/>
            </p:custDataLst>
          </p:nvPr>
        </p:nvSpPr>
        <p:spPr>
          <a:xfrm flipH="1">
            <a:off x="2525978" y="4232589"/>
            <a:ext cx="4987404" cy="368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90000"/>
          </a:bodyPr>
          <a:lstStyle/>
          <a:p>
            <a:pPr lvl="0" algn="l" fontAlgn="auto">
              <a:buClrTx/>
              <a:buSzTx/>
              <a:buFontTx/>
            </a:pPr>
            <a:r>
              <a:rPr lang="zh-CN" altLang="en-US" b="1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投资机会及挑战 </a:t>
            </a:r>
            <a:endParaRPr lang="zh-CN" altLang="en-US" b="1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4" name="子图片1"/>
          <p:cNvSpPr/>
          <p:nvPr>
            <p:custDataLst>
              <p:tags r:id="rId10"/>
            </p:custDataLst>
          </p:nvPr>
        </p:nvSpPr>
        <p:spPr>
          <a:xfrm>
            <a:off x="824979" y="1520190"/>
            <a:ext cx="3122295" cy="2091055"/>
          </a:xfrm>
          <a:prstGeom prst="rect">
            <a:avLst/>
          </a:prstGeom>
          <a:blipFill rotWithShape="1"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子图片2"/>
          <p:cNvSpPr/>
          <p:nvPr>
            <p:custDataLst>
              <p:tags r:id="rId12"/>
            </p:custDataLst>
          </p:nvPr>
        </p:nvSpPr>
        <p:spPr>
          <a:xfrm>
            <a:off x="8147164" y="3935095"/>
            <a:ext cx="3122295" cy="2091055"/>
          </a:xfrm>
          <a:prstGeom prst="rect">
            <a:avLst/>
          </a:prstGeom>
          <a:blipFill rotWithShape="1"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2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2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3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3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4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4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5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5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6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6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+rand(ppt_w)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+rand(ppt_h)-ppt_h/2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1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Scale>
                                      <p:cBhvr>
                                        <p:cTn id="76" dur="150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 calcmode="lin" valueType="num">
                                      <p:cBhvr>
                                        <p:cTn id="77" dur="60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+#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0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+#ppt_h/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8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8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9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9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0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0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9" grpId="0" bldLvl="0" animBg="1"/>
      <p:bldP spid="25" grpId="0" bldLvl="0" animBg="1"/>
      <p:bldP spid="52" grpId="0" bldLvl="0" animBg="1"/>
      <p:bldP spid="53" grpId="0" bldLvl="0" animBg="1"/>
      <p:bldP spid="57" grpId="0" bldLvl="0" animBg="1"/>
      <p:bldP spid="58" grpId="0" bldLvl="0" animBg="1"/>
      <p:bldP spid="60" grpId="0" bldLvl="0" animBg="1"/>
      <p:bldP spid="61" grpId="0" bldLvl="0" animBg="1"/>
      <p:bldP spid="2" grpId="0"/>
      <p:bldP spid="51" grpId="0"/>
      <p:bldP spid="59" grpId="0"/>
      <p:bldP spid="54" grpId="0"/>
      <p:bldP spid="62" grpId="0" bldLvl="0" animBg="1"/>
      <p:bldP spid="64" grpId="0" bldLvl="0" animBg="1"/>
      <p:bldP spid="65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!!平滑1"/>
          <p:cNvSpPr/>
          <p:nvPr>
            <p:custDataLst>
              <p:tags r:id="rId1"/>
            </p:custDataLst>
          </p:nvPr>
        </p:nvSpPr>
        <p:spPr>
          <a:xfrm flipH="1">
            <a:off x="6096000" y="1505233"/>
            <a:ext cx="6096000" cy="5352767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20442" y="334076"/>
            <a:ext cx="6351115" cy="706755"/>
          </a:xfrm>
          <a:prstGeom prst="rect">
            <a:avLst/>
          </a:prstGeom>
          <a:noFill/>
        </p:spPr>
        <p:txBody>
          <a:bodyPr wrap="square" rtlCol="0" anchor="ctr" anchorCtr="0">
            <a:normAutofit fontScale="97500"/>
          </a:bodyPr>
          <a:lstStyle/>
          <a:p>
            <a:pPr algn="ctr"/>
            <a:r>
              <a:rPr lang="zh-CN" altLang="en-US" sz="4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r>
              <a:rPr lang="zh-CN" altLang="en-US" sz="4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CONTENTS</a:t>
            </a:r>
            <a:endParaRPr lang="zh-CN" altLang="en-US" sz="40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" name="目录1"/>
          <p:cNvGrpSpPr/>
          <p:nvPr/>
        </p:nvGrpSpPr>
        <p:grpSpPr>
          <a:xfrm>
            <a:off x="6408420" y="1896745"/>
            <a:ext cx="5346700" cy="398780"/>
            <a:chOff x="10092" y="2987"/>
            <a:chExt cx="8420" cy="628"/>
          </a:xfrm>
        </p:grpSpPr>
        <p:sp>
          <p:nvSpPr>
            <p:cNvPr id="18" name="TextBox 17"/>
            <p:cNvSpPr txBox="1"/>
            <p:nvPr>
              <p:custDataLst>
                <p:tags r:id="rId2"/>
              </p:custDataLst>
            </p:nvPr>
          </p:nvSpPr>
          <p:spPr>
            <a:xfrm>
              <a:off x="10632" y="2987"/>
              <a:ext cx="7880" cy="628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 fontScale="95000"/>
            </a:bodyPr>
            <a:lstStyle/>
            <a:p>
              <a:r>
                <a:rPr lang="en-GB" sz="2000" b="1" dirty="0">
                  <a:latin typeface="微软雅黑" panose="020B0503020204020204" charset="-122"/>
                  <a:ea typeface="微软雅黑" panose="020B0503020204020204" charset="-122"/>
                </a:rPr>
                <a:t>市场趋势分析</a:t>
              </a:r>
              <a:endParaRPr lang="en-GB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Oval 24"/>
            <p:cNvSpPr/>
            <p:nvPr>
              <p:custDataLst>
                <p:tags r:id="rId3"/>
              </p:custDataLst>
            </p:nvPr>
          </p:nvSpPr>
          <p:spPr>
            <a:xfrm>
              <a:off x="10092" y="3127"/>
              <a:ext cx="395" cy="397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" name="目录2"/>
          <p:cNvGrpSpPr/>
          <p:nvPr/>
        </p:nvGrpSpPr>
        <p:grpSpPr>
          <a:xfrm>
            <a:off x="6408420" y="2653665"/>
            <a:ext cx="5346065" cy="398780"/>
            <a:chOff x="10092" y="4242"/>
            <a:chExt cx="8419" cy="628"/>
          </a:xfrm>
        </p:grpSpPr>
        <p:sp>
          <p:nvSpPr>
            <p:cNvPr id="21" name="TextBox 20"/>
            <p:cNvSpPr txBox="1"/>
            <p:nvPr>
              <p:custDataLst>
                <p:tags r:id="rId4"/>
              </p:custDataLst>
            </p:nvPr>
          </p:nvSpPr>
          <p:spPr>
            <a:xfrm>
              <a:off x="10632" y="4242"/>
              <a:ext cx="7879" cy="628"/>
            </a:xfrm>
            <a:prstGeom prst="rect">
              <a:avLst/>
            </a:prstGeom>
            <a:noFill/>
          </p:spPr>
          <p:txBody>
            <a:bodyPr wrap="square" rtlCol="0" anchor="ctr">
              <a:normAutofit fontScale="95000"/>
            </a:bodyPr>
            <a:lstStyle/>
            <a:p>
              <a:pPr algn="l">
                <a:buClrTx/>
                <a:buSzTx/>
                <a:buFontTx/>
              </a:pPr>
              <a:r>
                <a:rPr lang="en-GB" sz="2000" b="1" dirty="0">
                  <a:latin typeface="微软雅黑" panose="020B0503020204020204" charset="-122"/>
                  <a:ea typeface="微软雅黑" panose="020B0503020204020204" charset="-122"/>
                </a:rPr>
                <a:t>金融机构竞争情况</a:t>
              </a:r>
              <a:endParaRPr lang="en-GB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" name="Oval 25"/>
            <p:cNvSpPr/>
            <p:nvPr>
              <p:custDataLst>
                <p:tags r:id="rId5"/>
              </p:custDataLst>
            </p:nvPr>
          </p:nvSpPr>
          <p:spPr>
            <a:xfrm>
              <a:off x="10092" y="4361"/>
              <a:ext cx="397" cy="397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2" name="目录3"/>
          <p:cNvGrpSpPr/>
          <p:nvPr/>
        </p:nvGrpSpPr>
        <p:grpSpPr>
          <a:xfrm>
            <a:off x="6408420" y="3462655"/>
            <a:ext cx="5346065" cy="398780"/>
            <a:chOff x="10092" y="5557"/>
            <a:chExt cx="8419" cy="628"/>
          </a:xfrm>
        </p:grpSpPr>
        <p:sp>
          <p:nvSpPr>
            <p:cNvPr id="24" name="TextBox 23"/>
            <p:cNvSpPr txBox="1"/>
            <p:nvPr>
              <p:custDataLst>
                <p:tags r:id="rId6"/>
              </p:custDataLst>
            </p:nvPr>
          </p:nvSpPr>
          <p:spPr>
            <a:xfrm>
              <a:off x="10632" y="5557"/>
              <a:ext cx="7879" cy="628"/>
            </a:xfrm>
            <a:prstGeom prst="rect">
              <a:avLst/>
            </a:prstGeom>
            <a:noFill/>
          </p:spPr>
          <p:txBody>
            <a:bodyPr wrap="square" rtlCol="0" anchor="ctr">
              <a:normAutofit fontScale="95000"/>
            </a:bodyPr>
            <a:lstStyle/>
            <a:p>
              <a:pPr algn="l">
                <a:buClrTx/>
                <a:buSzTx/>
                <a:buFontTx/>
              </a:pPr>
              <a:r>
                <a:rPr lang="en-GB" sz="2000" b="1" dirty="0">
                  <a:latin typeface="微软雅黑" panose="020B0503020204020204" charset="-122"/>
                  <a:ea typeface="微软雅黑" panose="020B0503020204020204" charset="-122"/>
                </a:rPr>
                <a:t>金融产品创新发展</a:t>
              </a:r>
              <a:endParaRPr lang="en-GB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" name="Oval 26"/>
            <p:cNvSpPr/>
            <p:nvPr>
              <p:custDataLst>
                <p:tags r:id="rId7"/>
              </p:custDataLst>
            </p:nvPr>
          </p:nvSpPr>
          <p:spPr>
            <a:xfrm>
              <a:off x="10092" y="5728"/>
              <a:ext cx="397" cy="397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3" name="目录4"/>
          <p:cNvGrpSpPr/>
          <p:nvPr/>
        </p:nvGrpSpPr>
        <p:grpSpPr>
          <a:xfrm>
            <a:off x="6408420" y="4307205"/>
            <a:ext cx="5346700" cy="398780"/>
            <a:chOff x="10092" y="6913"/>
            <a:chExt cx="8420" cy="628"/>
          </a:xfrm>
        </p:grpSpPr>
        <p:sp>
          <p:nvSpPr>
            <p:cNvPr id="28" name="Oval 27"/>
            <p:cNvSpPr/>
            <p:nvPr>
              <p:custDataLst>
                <p:tags r:id="rId8"/>
              </p:custDataLst>
            </p:nvPr>
          </p:nvSpPr>
          <p:spPr>
            <a:xfrm>
              <a:off x="10092" y="7095"/>
              <a:ext cx="397" cy="397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TextBox 23"/>
            <p:cNvSpPr txBox="1"/>
            <p:nvPr>
              <p:custDataLst>
                <p:tags r:id="rId9"/>
              </p:custDataLst>
            </p:nvPr>
          </p:nvSpPr>
          <p:spPr>
            <a:xfrm>
              <a:off x="10633" y="6913"/>
              <a:ext cx="7879" cy="628"/>
            </a:xfrm>
            <a:prstGeom prst="rect">
              <a:avLst/>
            </a:prstGeom>
            <a:noFill/>
          </p:spPr>
          <p:txBody>
            <a:bodyPr wrap="square" rtlCol="0" anchor="ctr">
              <a:normAutofit fontScale="95000"/>
            </a:bodyPr>
            <a:lstStyle/>
            <a:p>
              <a:pPr algn="l"/>
              <a:r>
                <a:rPr lang="en-GB" sz="2000" b="1" dirty="0">
                  <a:latin typeface="微软雅黑" panose="020B0503020204020204" charset="-122"/>
                  <a:ea typeface="微软雅黑" panose="020B0503020204020204" charset="-122"/>
                </a:rPr>
                <a:t>监管政策变化对市场影响</a:t>
              </a:r>
              <a:endParaRPr lang="en-GB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" name="目录5"/>
          <p:cNvGrpSpPr/>
          <p:nvPr/>
        </p:nvGrpSpPr>
        <p:grpSpPr>
          <a:xfrm>
            <a:off x="6408420" y="5151755"/>
            <a:ext cx="5346700" cy="398780"/>
            <a:chOff x="10092" y="8352"/>
            <a:chExt cx="8420" cy="628"/>
          </a:xfrm>
        </p:grpSpPr>
        <p:sp>
          <p:nvSpPr>
            <p:cNvPr id="34" name="TextBox 23"/>
            <p:cNvSpPr txBox="1"/>
            <p:nvPr>
              <p:custDataLst>
                <p:tags r:id="rId10"/>
              </p:custDataLst>
            </p:nvPr>
          </p:nvSpPr>
          <p:spPr>
            <a:xfrm>
              <a:off x="10632" y="8352"/>
              <a:ext cx="7880" cy="628"/>
            </a:xfrm>
            <a:prstGeom prst="rect">
              <a:avLst/>
            </a:prstGeom>
            <a:noFill/>
          </p:spPr>
          <p:txBody>
            <a:bodyPr wrap="square" rtlCol="0" anchor="ctr">
              <a:normAutofit fontScale="95000"/>
            </a:bodyPr>
            <a:lstStyle/>
            <a:p>
              <a:pPr algn="l">
                <a:buClrTx/>
                <a:buSzTx/>
                <a:buFontTx/>
              </a:pPr>
              <a:r>
                <a:rPr lang="en-GB" sz="2000" b="1" dirty="0">
                  <a:latin typeface="微软雅黑" panose="020B0503020204020204" charset="-122"/>
                  <a:ea typeface="微软雅黑" panose="020B0503020204020204" charset="-122"/>
                </a:rPr>
                <a:t>投资者行为变化与挑战</a:t>
              </a:r>
              <a:endParaRPr lang="en-GB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" name="Oval 26"/>
            <p:cNvSpPr/>
            <p:nvPr>
              <p:custDataLst>
                <p:tags r:id="rId11"/>
              </p:custDataLst>
            </p:nvPr>
          </p:nvSpPr>
          <p:spPr>
            <a:xfrm>
              <a:off x="10092" y="8461"/>
              <a:ext cx="397" cy="397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目录6"/>
          <p:cNvGrpSpPr/>
          <p:nvPr/>
        </p:nvGrpSpPr>
        <p:grpSpPr>
          <a:xfrm>
            <a:off x="6408420" y="5960745"/>
            <a:ext cx="5346700" cy="398780"/>
            <a:chOff x="10092" y="9721"/>
            <a:chExt cx="8420" cy="628"/>
          </a:xfrm>
        </p:grpSpPr>
        <p:sp>
          <p:nvSpPr>
            <p:cNvPr id="38" name="TextBox 23"/>
            <p:cNvSpPr txBox="1"/>
            <p:nvPr>
              <p:custDataLst>
                <p:tags r:id="rId12"/>
              </p:custDataLst>
            </p:nvPr>
          </p:nvSpPr>
          <p:spPr>
            <a:xfrm>
              <a:off x="10633" y="9721"/>
              <a:ext cx="7879" cy="628"/>
            </a:xfrm>
            <a:prstGeom prst="rect">
              <a:avLst/>
            </a:prstGeom>
            <a:noFill/>
          </p:spPr>
          <p:txBody>
            <a:bodyPr wrap="square" rtlCol="0" anchor="ctr">
              <a:normAutofit fontScale="95000"/>
            </a:bodyPr>
            <a:lstStyle/>
            <a:p>
              <a:pPr algn="l">
                <a:buClrTx/>
                <a:buSzTx/>
                <a:buFontTx/>
              </a:pPr>
              <a:r>
                <a:rPr lang="en-GB" sz="20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市场前景展望与发展趋势</a:t>
              </a:r>
              <a:endParaRPr lang="en-GB" sz="2000" b="1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48" name="Oval 27"/>
            <p:cNvSpPr/>
            <p:nvPr>
              <p:custDataLst>
                <p:tags r:id="rId13"/>
              </p:custDataLst>
            </p:nvPr>
          </p:nvSpPr>
          <p:spPr>
            <a:xfrm>
              <a:off x="10092" y="9827"/>
              <a:ext cx="397" cy="397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6" name="图片"/>
          <p:cNvSpPr/>
          <p:nvPr>
            <p:custDataLst>
              <p:tags r:id="rId14"/>
            </p:custDataLst>
          </p:nvPr>
        </p:nvSpPr>
        <p:spPr>
          <a:xfrm>
            <a:off x="436880" y="2009140"/>
            <a:ext cx="5353050" cy="4123690"/>
          </a:xfrm>
          <a:prstGeom prst="roundRect">
            <a:avLst>
              <a:gd name="adj" fmla="val 6898"/>
            </a:avLst>
          </a:prstGeom>
          <a:blipFill rotWithShape="1"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ldLvl="0" animBg="1"/>
      <p:bldP spid="9" grpId="0"/>
      <p:bldP spid="56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0" y="514"/>
            <a:ext cx="12187299" cy="68570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5" y="1827530"/>
            <a:ext cx="12186920" cy="1597660"/>
          </a:xfrm>
          <a:prstGeom prst="rect">
            <a:avLst/>
          </a:prstGeom>
          <a:noFill/>
        </p:spPr>
        <p:txBody>
          <a:bodyPr wrap="square" lIns="121854" tIns="60926" rIns="121854" bIns="60926" rtlCol="0">
            <a:spAutoFit/>
          </a:bodyPr>
          <a:lstStyle/>
          <a:p>
            <a:pPr algn="l"/>
            <a:r>
              <a:rPr lang="en-US" altLang="zh-CN" sz="96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</a:t>
            </a:r>
            <a:r>
              <a:rPr lang="zh-CN" altLang="en-US" sz="96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谢谢观看</a:t>
            </a:r>
            <a:endParaRPr lang="zh-CN" altLang="en-US" sz="96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871694" y="3604116"/>
            <a:ext cx="6025774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35" y="3919220"/>
            <a:ext cx="12186920" cy="1351280"/>
          </a:xfrm>
          <a:prstGeom prst="rect">
            <a:avLst/>
          </a:prstGeom>
          <a:noFill/>
        </p:spPr>
        <p:txBody>
          <a:bodyPr wrap="square" lIns="121854" tIns="60926" rIns="121854" bIns="60926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rgbClr val="8F8FD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Thank You</a:t>
            </a:r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sym typeface="+mn-ea"/>
              </a:rPr>
              <a:t>!</a:t>
            </a:r>
            <a:endParaRPr lang="zh-CN" altLang="en-US" sz="28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3" grpId="0"/>
      <p:bldP spid="1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"/>
          <p:cNvSpPr/>
          <p:nvPr/>
        </p:nvSpPr>
        <p:spPr>
          <a:xfrm>
            <a:off x="0" y="1489710"/>
            <a:ext cx="4721225" cy="29845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763" h="6138">
                <a:moveTo>
                  <a:pt x="0" y="0"/>
                </a:moveTo>
                <a:lnTo>
                  <a:pt x="5694" y="0"/>
                </a:lnTo>
                <a:cubicBezTo>
                  <a:pt x="7389" y="0"/>
                  <a:pt x="8763" y="1374"/>
                  <a:pt x="8763" y="3069"/>
                </a:cubicBezTo>
                <a:cubicBezTo>
                  <a:pt x="8763" y="4764"/>
                  <a:pt x="7389" y="6138"/>
                  <a:pt x="5694" y="6138"/>
                </a:cubicBezTo>
                <a:lnTo>
                  <a:pt x="0" y="61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7" name="标题"/>
          <p:cNvSpPr txBox="1"/>
          <p:nvPr>
            <p:custDataLst>
              <p:tags r:id="rId1"/>
            </p:custDataLst>
          </p:nvPr>
        </p:nvSpPr>
        <p:spPr>
          <a:xfrm>
            <a:off x="4934584" y="2425700"/>
            <a:ext cx="6279515" cy="71374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sz="36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市场趋势分析</a:t>
            </a:r>
            <a:endParaRPr lang="en-US" sz="36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副标题"/>
          <p:cNvSpPr txBox="1"/>
          <p:nvPr>
            <p:custDataLst>
              <p:tags r:id="rId2"/>
            </p:custDataLst>
          </p:nvPr>
        </p:nvSpPr>
        <p:spPr>
          <a:xfrm>
            <a:off x="4933950" y="3139440"/>
            <a:ext cx="6281068" cy="363855"/>
          </a:xfrm>
          <a:prstGeom prst="rect">
            <a:avLst/>
          </a:prstGeom>
          <a:noFill/>
        </p:spPr>
        <p:txBody>
          <a:bodyPr wrap="square" lIns="71755" tIns="36195" rIns="71755" bIns="36195" rtlCol="0" anchor="ctr" anchorCtr="0">
            <a:norm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sz="14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Market trend analysis.</a:t>
            </a:r>
            <a:endParaRPr lang="en-US" sz="14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序号"/>
          <p:cNvSpPr txBox="1"/>
          <p:nvPr>
            <p:custDataLst>
              <p:tags r:id="rId3"/>
            </p:custDataLst>
          </p:nvPr>
        </p:nvSpPr>
        <p:spPr>
          <a:xfrm>
            <a:off x="2524125" y="2157095"/>
            <a:ext cx="2197100" cy="1861185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r>
              <a:rPr lang="en-US" altLang="zh-CN" sz="115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115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5*sin(rand(0-360)+0)+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5*sin(rand(0-360)+0)+2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6" dur="998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998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500000" y="500000"/>
                                      <p:to x="100000" y="100000"/>
                                    </p:animScale>
                                    <p:anim calcmode="lin" valueType="num">
                                      <p:cBhvr>
                                        <p:cTn id="18" dur="714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14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5*sin(rand(0-360)+0)+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5*sin(rand(0-360)+0)+2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24" dur="998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998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500000" y="500000"/>
                                      <p:to x="100000" y="100000"/>
                                    </p:animScale>
                                    <p:anim calcmode="lin" valueType="num">
                                      <p:cBhvr>
                                        <p:cTn id="26" dur="714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14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5*sin(rand(0-360)+0)+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5*sin(rand(0-360)+0)+2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32" dur="998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998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500000" y="500000"/>
                                      <p:to x="100000" y="100000"/>
                                    </p:animScale>
                                    <p:anim calcmode="lin" valueType="num">
                                      <p:cBhvr>
                                        <p:cTn id="34" dur="714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14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7" grpId="0"/>
      <p:bldP spid="14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1066800"/>
            <a:ext cx="12192000" cy="47244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Title 6"/>
          <p:cNvSpPr txBox="1"/>
          <p:nvPr>
            <p:custDataLst>
              <p:tags r:id="rId2"/>
            </p:custDataLst>
          </p:nvPr>
        </p:nvSpPr>
        <p:spPr>
          <a:xfrm>
            <a:off x="2744137" y="1448105"/>
            <a:ext cx="6705016" cy="5302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137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SzPct val="100000"/>
              <a:buFontTx/>
              <a:buNone/>
            </a:pPr>
            <a:r>
              <a:rPr kumimoji="0" lang="zh-CN" altLang="en-US" sz="2400" b="1" i="0" spc="120" noProof="0" dirty="0">
                <a:ln w="3175">
                  <a:noFill/>
                  <a:prstDash val="dash"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市场走势分析</a:t>
            </a:r>
            <a:endParaRPr kumimoji="0" lang="zh-CN" altLang="en-US" sz="2400" b="1" i="0" spc="120" noProof="0" dirty="0">
              <a:ln w="3175">
                <a:noFill/>
                <a:prstDash val="dash"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Title 6"/>
          <p:cNvSpPr txBox="1"/>
          <p:nvPr>
            <p:custDataLst>
              <p:tags r:id="rId3"/>
            </p:custDataLst>
          </p:nvPr>
        </p:nvSpPr>
        <p:spPr>
          <a:xfrm>
            <a:off x="1566218" y="2048815"/>
            <a:ext cx="9059564" cy="3361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000" spc="6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当前金融市场总体呈现平稳趋势，但存在某些领域的投资风险。具体来说，股市以及虚拟货币市场的波动性较大，需要投资者谨慎把握。
股市方面，截至目前，上证指数今年以来涨幅约为7.5%，深证成指涨幅则达到10.9%。其中，科技板块成为股市投资的重点区域，涨幅超过了20%。但同时也需要注意到，股市的投资风险仍然存在，需投资者保持清醒头脑。
虚拟货币市场则更是波动性极大，价值难以预测。据统计，比特币最高价曾达到了近2万美元，但现在已经回落到了约3500美元。由此可见，虚拟货币市场的投资需要投资者充分考虑各种可能性，并采取适当的风险控制手段。</a:t>
            </a:r>
            <a:endParaRPr lang="zh-CN" altLang="en-US" sz="2000" spc="6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609486" y="609480"/>
            <a:ext cx="10973029" cy="1221600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000" b="1" spc="160" dirty="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金融业现状分析</a:t>
            </a:r>
            <a:endParaRPr lang="zh-CN" altLang="en-US" sz="4000" b="1" spc="160" dirty="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l="8297" r="8297"/>
          <a:stretch>
            <a:fillRect/>
          </a:stretch>
        </p:blipFill>
        <p:spPr>
          <a:xfrm>
            <a:off x="609483" y="2136006"/>
            <a:ext cx="4495914" cy="380758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0" h="4321">
                <a:moveTo>
                  <a:pt x="0" y="0"/>
                </a:moveTo>
                <a:lnTo>
                  <a:pt x="5280" y="0"/>
                </a:lnTo>
                <a:lnTo>
                  <a:pt x="5280" y="4321"/>
                </a:lnTo>
                <a:lnTo>
                  <a:pt x="0" y="4321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Title 6"/>
          <p:cNvSpPr txBox="1"/>
          <p:nvPr>
            <p:custDataLst>
              <p:tags r:id="rId5"/>
            </p:custDataLst>
          </p:nvPr>
        </p:nvSpPr>
        <p:spPr>
          <a:xfrm>
            <a:off x="5410317" y="2136006"/>
            <a:ext cx="6172200" cy="380758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0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金融行业市场规模
据统计，截至2020年末，我国金融行业总资产规模已达到318.9万亿元，较上一年增长9.94%。其中，银行业资产规模最大，达到310.8万亿元，占比97.46%。
二、金融科技发展状况
随着金融科技的发展，互联网金融、移动支付等新兴业务正在逐步普及。截至2020年底，我国移动支付用户数量已达到8.88亿，交易总额为469.8万亿元。另外，互联网保险、互联网证券等新型金融业务也在快速发展，对传统金融业务构成一定冲击。</a:t>
            </a:r>
            <a:endParaRPr lang="zh-CN" altLang="en-US" sz="2000" spc="1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"/>
          <p:cNvSpPr/>
          <p:nvPr/>
        </p:nvSpPr>
        <p:spPr>
          <a:xfrm>
            <a:off x="0" y="1489710"/>
            <a:ext cx="4721225" cy="29845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763" h="6138">
                <a:moveTo>
                  <a:pt x="0" y="0"/>
                </a:moveTo>
                <a:lnTo>
                  <a:pt x="5694" y="0"/>
                </a:lnTo>
                <a:cubicBezTo>
                  <a:pt x="7389" y="0"/>
                  <a:pt x="8763" y="1374"/>
                  <a:pt x="8763" y="3069"/>
                </a:cubicBezTo>
                <a:cubicBezTo>
                  <a:pt x="8763" y="4764"/>
                  <a:pt x="7389" y="6138"/>
                  <a:pt x="5694" y="6138"/>
                </a:cubicBezTo>
                <a:lnTo>
                  <a:pt x="0" y="61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7" name="标题"/>
          <p:cNvSpPr txBox="1"/>
          <p:nvPr>
            <p:custDataLst>
              <p:tags r:id="rId1"/>
            </p:custDataLst>
          </p:nvPr>
        </p:nvSpPr>
        <p:spPr>
          <a:xfrm>
            <a:off x="4934584" y="2425700"/>
            <a:ext cx="6279515" cy="71374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sz="36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金融机构竞争情况</a:t>
            </a:r>
            <a:endParaRPr lang="en-US" sz="36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副标题"/>
          <p:cNvSpPr txBox="1"/>
          <p:nvPr>
            <p:custDataLst>
              <p:tags r:id="rId2"/>
            </p:custDataLst>
          </p:nvPr>
        </p:nvSpPr>
        <p:spPr>
          <a:xfrm>
            <a:off x="4933950" y="3139440"/>
            <a:ext cx="6281068" cy="363855"/>
          </a:xfrm>
          <a:prstGeom prst="rect">
            <a:avLst/>
          </a:prstGeom>
          <a:noFill/>
        </p:spPr>
        <p:txBody>
          <a:bodyPr wrap="square" lIns="71755" tIns="36195" rIns="71755" bIns="36195" rtlCol="0" anchor="ctr" anchorCtr="0">
            <a:norm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sz="14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Competition among financial institutions.</a:t>
            </a:r>
            <a:endParaRPr lang="en-US" sz="14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序号"/>
          <p:cNvSpPr txBox="1"/>
          <p:nvPr>
            <p:custDataLst>
              <p:tags r:id="rId3"/>
            </p:custDataLst>
          </p:nvPr>
        </p:nvSpPr>
        <p:spPr>
          <a:xfrm>
            <a:off x="2524125" y="2157095"/>
            <a:ext cx="2197100" cy="1861185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r>
              <a:rPr lang="en-US" altLang="zh-CN" sz="115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115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7" grpId="0"/>
      <p:bldP spid="14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609561" y="609583"/>
            <a:ext cx="4648238" cy="762000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4000" b="1" spc="160" dirty="0" err="1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牌照限制  </a:t>
            </a:r>
            <a:endParaRPr lang="en-US" sz="4000" b="1" spc="160" dirty="0" err="1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4" name="图片 13" descr="placingpictureplaceholder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609556" y="2817274"/>
            <a:ext cx="2276475" cy="2277268"/>
          </a:xfrm>
          <a:prstGeom prst="rect">
            <a:avLst/>
          </a:prstGeom>
        </p:spPr>
      </p:pic>
      <p:pic>
        <p:nvPicPr>
          <p:cNvPr id="15" name="图片 14" descr="placingpictureplaceholder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2981281" y="2817274"/>
            <a:ext cx="2276475" cy="2277268"/>
          </a:xfrm>
          <a:prstGeom prst="rect">
            <a:avLst/>
          </a:prstGeom>
        </p:spPr>
      </p:pic>
      <p:sp>
        <p:nvSpPr>
          <p:cNvPr id="13" name="Title 6"/>
          <p:cNvSpPr txBox="1"/>
          <p:nvPr>
            <p:custDataLst>
              <p:tags r:id="rId7"/>
            </p:custDataLst>
          </p:nvPr>
        </p:nvSpPr>
        <p:spPr>
          <a:xfrm>
            <a:off x="5715006" y="609581"/>
            <a:ext cx="5867438" cy="5638838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-US" altLang="zh-CN" sz="2000" spc="100" dirty="0" err="1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指金融监管部门控制金融机构的经营范围和业务类型，以保证金融市场的稳定和安全运行。从全球范围来看，是金融监管部门进行宏观调控的重要手段之一。
以我国金融行业为例，截至2021年一季度末，我国银行牌照数为413家，其中授权的城商行为158家，农商行为141家，农信社为153家。同时，我国保险牌照数为91家，证券牌照数为131家。
牌照限制在一定程度上保证了金融机构的专业化和规范化经营，避免了金融市场的乱象。然而，长期以来，牌照限制也成为了金融行业竞争的最大阻碍之一，导致了行业集中度较高、竞争格局不够活跃。
因此，应逐步放宽金融牌照限制，引入更多的市场竞争，提高金融行业的效率和服务质量，促进金融市场的繁荣与发展。</a:t>
            </a:r>
            <a:endParaRPr lang="en-US" altLang="zh-CN" sz="2000" spc="100" dirty="0" err="1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背景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" name="!!平滑1"/>
          <p:cNvGrpSpPr/>
          <p:nvPr/>
        </p:nvGrpSpPr>
        <p:grpSpPr>
          <a:xfrm>
            <a:off x="9476723" y="-2279849"/>
            <a:ext cx="5430553" cy="5430553"/>
            <a:chOff x="9121639" y="-1217712"/>
            <a:chExt cx="1217712" cy="1217712"/>
          </a:xfrm>
        </p:grpSpPr>
        <p:sp>
          <p:nvSpPr>
            <p:cNvPr id="5" name="Oval 3"/>
            <p:cNvSpPr/>
            <p:nvPr>
              <p:custDataLst>
                <p:tags r:id="rId1"/>
              </p:custDataLst>
            </p:nvPr>
          </p:nvSpPr>
          <p:spPr>
            <a:xfrm flipH="1">
              <a:off x="9494665" y="-844686"/>
              <a:ext cx="471660" cy="471660"/>
            </a:xfrm>
            <a:prstGeom prst="ellipse">
              <a:avLst/>
            </a:prstGeom>
            <a:noFill/>
            <a:ln w="254000">
              <a:solidFill>
                <a:schemeClr val="accent2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ID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Oval 4"/>
            <p:cNvSpPr/>
            <p:nvPr>
              <p:custDataLst>
                <p:tags r:id="rId2"/>
              </p:custDataLst>
            </p:nvPr>
          </p:nvSpPr>
          <p:spPr>
            <a:xfrm flipH="1">
              <a:off x="9121639" y="-1217712"/>
              <a:ext cx="1217712" cy="1217712"/>
            </a:xfrm>
            <a:prstGeom prst="ellipse">
              <a:avLst/>
            </a:prstGeom>
            <a:noFill/>
            <a:ln w="317500">
              <a:solidFill>
                <a:schemeClr val="accent2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ID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" name="!!平滑1"/>
          <p:cNvGrpSpPr/>
          <p:nvPr/>
        </p:nvGrpSpPr>
        <p:grpSpPr>
          <a:xfrm>
            <a:off x="-1370891" y="5487109"/>
            <a:ext cx="2741782" cy="2741782"/>
            <a:chOff x="9121639" y="-1217712"/>
            <a:chExt cx="1217712" cy="1217712"/>
          </a:xfrm>
        </p:grpSpPr>
        <p:sp>
          <p:nvSpPr>
            <p:cNvPr id="7" name="Oval 3"/>
            <p:cNvSpPr/>
            <p:nvPr>
              <p:custDataLst>
                <p:tags r:id="rId3"/>
              </p:custDataLst>
            </p:nvPr>
          </p:nvSpPr>
          <p:spPr>
            <a:xfrm flipH="1">
              <a:off x="9494665" y="-844686"/>
              <a:ext cx="471660" cy="471660"/>
            </a:xfrm>
            <a:prstGeom prst="ellipse">
              <a:avLst/>
            </a:prstGeom>
            <a:noFill/>
            <a:ln w="254000">
              <a:solidFill>
                <a:schemeClr val="accent2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ID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" name="Oval 4"/>
            <p:cNvSpPr/>
            <p:nvPr>
              <p:custDataLst>
                <p:tags r:id="rId4"/>
              </p:custDataLst>
            </p:nvPr>
          </p:nvSpPr>
          <p:spPr>
            <a:xfrm flipH="1">
              <a:off x="9121639" y="-1217712"/>
              <a:ext cx="1217712" cy="1217712"/>
            </a:xfrm>
            <a:prstGeom prst="ellipse">
              <a:avLst/>
            </a:prstGeom>
            <a:noFill/>
            <a:ln w="317500">
              <a:solidFill>
                <a:schemeClr val="accent2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ID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23" name="!!平滑1"/>
          <p:cNvCxnSpPr/>
          <p:nvPr/>
        </p:nvCxnSpPr>
        <p:spPr>
          <a:xfrm>
            <a:off x="10182828" y="5768738"/>
            <a:ext cx="2009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!!平滑3"/>
          <p:cNvSpPr/>
          <p:nvPr>
            <p:custDataLst>
              <p:tags r:id="rId5"/>
            </p:custDataLst>
          </p:nvPr>
        </p:nvSpPr>
        <p:spPr>
          <a:xfrm>
            <a:off x="1270" y="3138170"/>
            <a:ext cx="3736243" cy="371983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5884" h="5858">
                <a:moveTo>
                  <a:pt x="2" y="0"/>
                </a:moveTo>
                <a:cubicBezTo>
                  <a:pt x="3225" y="0"/>
                  <a:pt x="5843" y="2592"/>
                  <a:pt x="5884" y="5806"/>
                </a:cubicBezTo>
                <a:lnTo>
                  <a:pt x="5884" y="5858"/>
                </a:lnTo>
                <a:lnTo>
                  <a:pt x="0" y="5858"/>
                </a:lnTo>
                <a:lnTo>
                  <a:pt x="0" y="0"/>
                </a:lnTo>
                <a:lnTo>
                  <a:pt x="2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3" name="图片2"/>
          <p:cNvSpPr/>
          <p:nvPr>
            <p:custDataLst>
              <p:tags r:id="rId6"/>
            </p:custDataLst>
          </p:nvPr>
        </p:nvSpPr>
        <p:spPr>
          <a:xfrm>
            <a:off x="5146675" y="2962910"/>
            <a:ext cx="3362960" cy="3363595"/>
          </a:xfrm>
          <a:prstGeom prst="ellipse">
            <a:avLst/>
          </a:prstGeom>
          <a:blipFill rotWithShape="1"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图片1"/>
          <p:cNvSpPr/>
          <p:nvPr>
            <p:custDataLst>
              <p:tags r:id="rId8"/>
            </p:custDataLst>
          </p:nvPr>
        </p:nvSpPr>
        <p:spPr>
          <a:xfrm>
            <a:off x="1536065" y="2962275"/>
            <a:ext cx="3364230" cy="3364230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标题"/>
          <p:cNvSpPr txBox="1"/>
          <p:nvPr>
            <p:custDataLst>
              <p:tags r:id="rId10"/>
            </p:custDataLst>
          </p:nvPr>
        </p:nvSpPr>
        <p:spPr>
          <a:xfrm>
            <a:off x="1410970" y="499745"/>
            <a:ext cx="5558155" cy="76835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利润下降  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内容"/>
          <p:cNvSpPr/>
          <p:nvPr>
            <p:custDataLst>
              <p:tags r:id="rId11"/>
            </p:custDataLst>
          </p:nvPr>
        </p:nvSpPr>
        <p:spPr>
          <a:xfrm>
            <a:off x="1410970" y="1268095"/>
            <a:ext cx="9810115" cy="1345565"/>
          </a:xfrm>
          <a:prstGeom prst="rect">
            <a:avLst/>
          </a:prstGeom>
        </p:spPr>
        <p:txBody>
          <a:bodyPr wrap="square">
            <a:normAutofit fontScale="25000"/>
          </a:bodyPr>
          <a:lstStyle/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一、金融行业市场现状分析</a:t>
            </a:r>
            <a:r>
              <a:rPr lang="en-US" altLang="zh-CN" sz="1200" dirty="0" err="1"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
▪ 近年来，金融行业受到多方面的影响，经济结构调整、利率政策、监管政策等因素，导致市场波动加剧。
▪ 金融市场的竞争激烈，市场份额分布不均衡。少数企业拥有大量市场份额，大部分企业的市场份额较小。
二、</a:t>
            </a:r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2 金融行业总体发展情况</a:t>
            </a:r>
            <a:r>
              <a:rPr lang="en-US" altLang="zh-CN" sz="1200" dirty="0" err="1"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
▪ 金融行业的总体发展趋势呈现出“增速放缓、去杠杆、MPA评级加强”的特点。
▪ 截至目前，金融行业净利润同比下降了</a:t>
            </a:r>
            <a:r>
              <a:rPr lang="en-US" altLang="zh-CN" sz="1200" b="1" dirty="0" err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20%</a:t>
            </a:r>
            <a:r>
              <a:rPr lang="en-US" altLang="zh-CN" sz="1200" dirty="0" err="1"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以上，行业整体利润表现疲软。
三、</a:t>
            </a:r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1 利润下降原因</a:t>
            </a:r>
            <a:r>
              <a:rPr lang="en-US" altLang="zh-CN" sz="1200" dirty="0" err="1"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
▪ 近年来，金融市场波动较大，加上经济转型期的变化，金融机构经营表现出现下滑。
▪ 银行利润下降的主要原因是贷款利差的下降，信用风险增加，风险准备金大幅上升，对银行的盈利带来压力。
四、</a:t>
            </a:r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2 利润下降对金融行业影响</a:t>
            </a:r>
            <a:r>
              <a:rPr lang="en-US" altLang="zh-CN" sz="1200" dirty="0" err="1"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
▪ 行业内机构压力大，运营成本高，规模扩张难度大，行业整体效益不高，为未来的发展留下了很多问题。
▪ 行业内机构面临较大的金融风险，处理不当可能对整个金融体系产生严重危害。
五、</a:t>
            </a:r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1 突破发展瓶颈</a:t>
            </a:r>
            <a:r>
              <a:rPr lang="en-US" altLang="zh-CN" sz="1200" dirty="0" err="1"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
▪ 加强金融机构的监管与风控，建立健全的风险管理体系，优化资源配置。
▪ 改变传统金融业的经营模式，积极推动互联网金融、普惠金融等业务的发展。
六、</a:t>
            </a:r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2 提升金融科技创新能力</a:t>
            </a:r>
            <a:r>
              <a:rPr lang="en-US" altLang="zh-CN" sz="1200" dirty="0" err="1"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
▪ 借助金融科技手段提升金融机构的运营效率，推进金融科技与实体经济深度融合。
▪ 探索金融创新、产业升级、城市发展之间的协同机制，推动金融行业与实体经济的良性互动。</a:t>
            </a:r>
            <a:endParaRPr lang="en-US" altLang="zh-CN" sz="1200" dirty="0" err="1"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4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4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4" grpId="0" bldLvl="0" animBg="1"/>
      <p:bldP spid="33" grpId="0" bldLvl="0" animBg="1"/>
      <p:bldP spid="6" grpId="0" bldLvl="0" animBg="1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"/>
          <p:cNvSpPr/>
          <p:nvPr/>
        </p:nvSpPr>
        <p:spPr>
          <a:xfrm>
            <a:off x="0" y="1489710"/>
            <a:ext cx="4721225" cy="29845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763" h="6138">
                <a:moveTo>
                  <a:pt x="0" y="0"/>
                </a:moveTo>
                <a:lnTo>
                  <a:pt x="5694" y="0"/>
                </a:lnTo>
                <a:cubicBezTo>
                  <a:pt x="7389" y="0"/>
                  <a:pt x="8763" y="1374"/>
                  <a:pt x="8763" y="3069"/>
                </a:cubicBezTo>
                <a:cubicBezTo>
                  <a:pt x="8763" y="4764"/>
                  <a:pt x="7389" y="6138"/>
                  <a:pt x="5694" y="6138"/>
                </a:cubicBezTo>
                <a:lnTo>
                  <a:pt x="0" y="61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7" name="标题"/>
          <p:cNvSpPr txBox="1"/>
          <p:nvPr>
            <p:custDataLst>
              <p:tags r:id="rId1"/>
            </p:custDataLst>
          </p:nvPr>
        </p:nvSpPr>
        <p:spPr>
          <a:xfrm>
            <a:off x="4934584" y="2425700"/>
            <a:ext cx="6279515" cy="71374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sz="36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金融产品创新发展</a:t>
            </a:r>
            <a:endParaRPr lang="en-US" sz="36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副标题"/>
          <p:cNvSpPr txBox="1"/>
          <p:nvPr>
            <p:custDataLst>
              <p:tags r:id="rId2"/>
            </p:custDataLst>
          </p:nvPr>
        </p:nvSpPr>
        <p:spPr>
          <a:xfrm>
            <a:off x="4933950" y="3139440"/>
            <a:ext cx="6281068" cy="363855"/>
          </a:xfrm>
          <a:prstGeom prst="rect">
            <a:avLst/>
          </a:prstGeom>
          <a:noFill/>
        </p:spPr>
        <p:txBody>
          <a:bodyPr wrap="square" lIns="71755" tIns="36195" rIns="71755" bIns="36195" rtlCol="0" anchor="ctr" anchorCtr="0">
            <a:norm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sz="14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Innovation and Development of Financial Products.</a:t>
            </a:r>
            <a:endParaRPr lang="en-US" sz="14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序号"/>
          <p:cNvSpPr txBox="1"/>
          <p:nvPr>
            <p:custDataLst>
              <p:tags r:id="rId3"/>
            </p:custDataLst>
          </p:nvPr>
        </p:nvSpPr>
        <p:spPr>
          <a:xfrm>
            <a:off x="2524125" y="2157095"/>
            <a:ext cx="2197100" cy="1861185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r>
              <a:rPr lang="en-US" altLang="zh-CN" sz="115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115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7" grpId="0"/>
      <p:bldP spid="14" grpId="0"/>
      <p:bldP spid="2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YOO_CHATSHAPE_TYPE" val="YOO_CHATSHAPE_IMAGE"/>
  <p:tag name="TAG_CHATSHAPE_IMAGE_FILE" val="C:\Users\Administrator\AppData\Roaming\BIYOO\temp\4da805c902e842e3a94d8a2e219d7e43.png"/>
  <p:tag name="KSO_WM_UNIT_VALUE" val="1269*1438"/>
  <p:tag name="KSO_WM_UNIT_HIGHLIGHT" val="0"/>
  <p:tag name="KSO_WM_UNIT_DIAGRAM_ISNUMVISUAL" val="0"/>
  <p:tag name="KSO_WM_UNIT_DIAGRAM_ISREFERUNIT" val="0"/>
  <p:tag name="KSO_WM_UNIT_TYPE" val="d"/>
  <p:tag name="KSO_WM_UNIT_INDEX" val="1"/>
  <p:tag name="KSO_WM_UNIT_ID" val="diagram20213013_1*d*1"/>
  <p:tag name="KSO_WM_TEMPLATE_CATEGORY" val="diagram"/>
  <p:tag name="KSO_WM_TEMPLATE_INDEX" val="20213013"/>
  <p:tag name="KSO_WM_UNIT_LAYERLEVEL" val="1"/>
  <p:tag name="KSO_WM_TAG_VERSION" val="1.0"/>
  <p:tag name="KSO_WM_CHIP_GROUPID" val="5e7310da9a230a26b9e88a19"/>
  <p:tag name="KSO_WM_CHIP_XID" val="5e7310da9a230a26b9e88a1a"/>
  <p:tag name="KSO_WM_UNIT_DEC_AREA_ID" val="c0d7156898fa4e6f9278d28a893a130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2711ffeab69e4c1bb9c3bbe4108c9ee6"/>
  <p:tag name="KSO_WM_UNIT_PLACING_PICTURE" val="2711ffeab69e4c1bb9c3bbe4108c9ee6"/>
  <p:tag name="KSO_WM_UNIT_SUPPORT_UNIT_TYPE" val="[&quot;d&quot;,&quot;α&quot;,&quot;β&quot;,&quot;θ&quot;]"/>
  <p:tag name="KSO_WM_TEMPLATE_ASSEMBLE_XID" val="60656f234054ed1e2fb80400"/>
  <p:tag name="KSO_WM_TEMPLATE_ASSEMBLE_GROUPID" val="60656f234054ed1e2fb80400"/>
  <p:tag name="KSO_WM_UNIT_PLACING_PICTURE_USER_VIEWPORT" val="{&quot;height&quot;:4272,&quot;width&quot;:4272}"/>
  <p:tag name="KSO_WM_UNIT_PLACING_PICTURE_INFO" val="{&quot;code&quot;:&quot;a[3]&quot;,&quot;full_picture&quot;:true,&quot;last_full_picture&quot;:&quot;a[3]&quot;,&quot;margin&quot;:{&quot;bottom&quot;:90.85618141828274,&quot;top&quot;:89.83332323150552},&quot;scheme&quot;:&quot;2-0&quot;,&quot;spacing&quot;:5}"/>
  <p:tag name="KSO_WM_UNIT_PLACING_PICTURE_USER_VIEWPORT_SMARTMENU" val="{&quot;height&quot;:3586.2495798557966,&quot;width&quot;:3585}"/>
  <p:tag name="KSO_WM_UNIT_PLACING_PICTURE_USER_RELATIVERECTANGLE_SMARTMENU" val="{&quot;bottom&quot;:0,&quot;left&quot;:0,&quot;right&quot;:0,&quot;top&quot;:0}"/>
</p:tagLst>
</file>

<file path=ppt/tags/tag101.xml><?xml version="1.0" encoding="utf-8"?>
<p:tagLst xmlns:p="http://schemas.openxmlformats.org/presentationml/2006/main">
  <p:tag name="KSO_WM_BEAUTIFY_FLAG" val="#wm#"/>
  <p:tag name="YOO_CHATSHAPE_TYPE" val="YOO_CHATSHAPE_IMAGE"/>
  <p:tag name="TAG_CHATSHAPE_IMAGE_FILE" val="C:\Users\Administrator\AppData\Roaming\BIYOO\temp\15d2a9018f874520a8addd9e31e3acb1.png"/>
  <p:tag name="TAG_CHATSHAPE_IMAGE_URL" val="https://download.yoo-ai.com/copydone/20230412/5c71ed3c-d90d-11ed-bccd-fa163e050381.png"/>
  <p:tag name="KSO_WM_UNIT_VALUE" val="1269*1438"/>
  <p:tag name="KSO_WM_UNIT_HIGHLIGHT" val="0"/>
  <p:tag name="KSO_WM_UNIT_DIAGRAM_ISNUMVISUAL" val="0"/>
  <p:tag name="KSO_WM_UNIT_DIAGRAM_ISREFERUNIT" val="0"/>
  <p:tag name="KSO_WM_UNIT_TYPE" val="d"/>
  <p:tag name="KSO_WM_UNIT_INDEX" val="1"/>
  <p:tag name="KSO_WM_UNIT_ID" val="diagram20213013_1*d*1"/>
  <p:tag name="KSO_WM_TEMPLATE_CATEGORY" val="diagram"/>
  <p:tag name="KSO_WM_TEMPLATE_INDEX" val="20213013"/>
  <p:tag name="KSO_WM_UNIT_LAYERLEVEL" val="1"/>
  <p:tag name="KSO_WM_TAG_VERSION" val="1.0"/>
  <p:tag name="KSO_WM_CHIP_GROUPID" val="5e7310da9a230a26b9e88a19"/>
  <p:tag name="KSO_WM_CHIP_XID" val="5e7310da9a230a26b9e88a1a"/>
  <p:tag name="KSO_WM_UNIT_DEC_AREA_ID" val="c0d7156898fa4e6f9278d28a893a130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2711ffeab69e4c1bb9c3bbe4108c9ee6"/>
  <p:tag name="KSO_WM_UNIT_PLACING_PICTURE" val="2711ffeab69e4c1bb9c3bbe4108c9ee6"/>
  <p:tag name="KSO_WM_UNIT_SUPPORT_UNIT_TYPE" val="[&quot;d&quot;,&quot;α&quot;,&quot;β&quot;,&quot;θ&quot;]"/>
  <p:tag name="KSO_WM_TEMPLATE_ASSEMBLE_XID" val="60656f234054ed1e2fb80400"/>
  <p:tag name="KSO_WM_TEMPLATE_ASSEMBLE_GROUPID" val="60656f234054ed1e2fb80400"/>
  <p:tag name="KSO_WM_UNIT_PLACING_PICTURE_USER_VIEWPORT" val="{&quot;height&quot;:4272,&quot;width&quot;:4272}"/>
  <p:tag name="KSO_WM_UNIT_PLACING_PICTURE_INFO" val="{&quot;code&quot;:&quot;a[3]&quot;,&quot;full_picture&quot;:true,&quot;last_full_picture&quot;:&quot;a[3]&quot;,&quot;margin&quot;:{&quot;bottom&quot;:90.85618141828274,&quot;top&quot;:89.83332323150552},&quot;scheme&quot;:&quot;2-0&quot;,&quot;spacing&quot;:5}"/>
  <p:tag name="KSO_WM_UNIT_PLACING_PICTURE_USER_VIEWPORT_SMARTMENU" val="{&quot;height&quot;:3586.2495798557966,&quot;width&quot;:3585}"/>
  <p:tag name="KSO_WM_UNIT_PLACING_PICTURE_USER_RELATIVERECTANGLE_SMARTMENU" val="{&quot;bottom&quot;:0,&quot;left&quot;:0,&quot;right&quot;:0,&quot;top&quot;:0}"/>
</p:tagLst>
</file>

<file path=ppt/tags/tag102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的表达观点，往往事半功倍。当您的内容到达这个限度时，或许已经不纯粹作用于演示，极大可能运用于阅读领域；无论是传播观点、知识分享还是汇报工作，内容的详尽固然重要，但请一定注意信息框架的清晰，这样才能使内容层次分明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3013_1*f*1"/>
  <p:tag name="KSO_WM_TEMPLATE_CATEGORY" val="diagram"/>
  <p:tag name="KSO_WM_TEMPLATE_INDEX" val="20213013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315"/>
  <p:tag name="KSO_WM_UNIT_SHOW_EDIT_AREA_INDICATION" val="1"/>
  <p:tag name="KSO_WM_CHIP_GROUPID" val="5e6b05596848fb12bee65ac8"/>
  <p:tag name="KSO_WM_CHIP_XID" val="5e6b05596848fb12bee65aca"/>
  <p:tag name="KSO_WM_UNIT_DEC_AREA_ID" val="c30aba1e5a2d47d8bb43a62330e065e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rm&quot;,&quot;fill_mode&quot;:&quot;full&quot;,&quot;sacle_strategy&quot;:&quot;smart&quot;}"/>
  <p:tag name="KSO_WM_ASSEMBLE_CHIP_INDEX" val="11e0e960eb874830a02055b65e84ae36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UNIT_TEXT_FILL_FORE_SCHEMECOLOR_INDEX_BRIGHTNESS" val="0.25"/>
  <p:tag name="KSO_WM_UNIT_TEXT_FILL_FORE_SCHEMECOLOR_INDEX" val="13"/>
  <p:tag name="KSO_WM_UNIT_TEXT_FILL_TYPE" val="1"/>
  <p:tag name="KSO_WM_TEMPLATE_ASSEMBLE_XID" val="60656f234054ed1e2fb80400"/>
  <p:tag name="KSO_WM_TEMPLATE_ASSEMBLE_GROUPID" val="60656f234054ed1e2fb80400"/>
</p:tagLst>
</file>

<file path=ppt/tags/tag103.xml><?xml version="1.0" encoding="utf-8"?>
<p:tagLst xmlns:p="http://schemas.openxmlformats.org/presentationml/2006/main">
  <p:tag name="YOO_CHATPPT_CONTENT" val="1"/>
  <p:tag name="KSO_WM_BEAUTIFY_FLAG" val="#wm#"/>
  <p:tag name="KSO_WM_TEMPLATE_CATEGORY" val="diagram"/>
  <p:tag name="KSO_WM_TEMPLATE_INDEX" val="20213013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48&quot;,&quot;maxSize&quot;:{&quot;size1&quot;:47.49963919321696},&quot;minSize&quot;:{&quot;size1&quot;:41.19963919321696},&quot;normalSize&quot;:{&quot;size1&quot;:43.12463919321696},&quot;subLayout&quot;:[{&quot;id&quot;:&quot;2021-04-01T15:29:48&quot;,&quot;maxSize&quot;:{&quot;size1&quot;:46.69968620137898},&quot;minSize&quot;:{&quot;size1&quot;:19.999686201378978},&quot;normalSize&quot;:{&quot;size1&quot;:19.999686201378978},&quot;subLayout&quot;:[{&quot;id&quot;:&quot;2021-04-01T15:29:48&quot;,&quot;margin&quot;:{&quot;bottom&quot;:0.02600000612437725,&quot;left&quot;:1.6929999589920044,&quot;right&quot;:0,&quot;top&quot;:1.6929999589920044},&quot;type&quot;:0},{&quot;id&quot;:&quot;2021-04-01T15:29:48&quot;,&quot;margin&quot;:{&quot;bottom&quot;:1.6929999589920044,&quot;left&quot;:1.6929999589920044,&quot;right&quot;:0,&quot;top&quot;:0.8199999928474426},&quot;type&quot;:0}],&quot;type&quot;:0},{&quot;id&quot;:&quot;2021-04-01T15:29:48&quot;,&quot;margin&quot;:{&quot;bottom&quot;:1.6929999589920044,&quot;left&quot;:1.2699999809265137,&quot;right&quot;:1.6929999589920044,&quot;top&quot;:1.6929999589920044},&quot;type&quot;:0}],&quot;type&quot;:0}"/>
  <p:tag name="KSO_WM_SLIDE_BACKGROUND" val="[&quot;general&quot;,&quot;frame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cf868286bf8da9b67401ed"/>
  <p:tag name="KSO_WM_CHIP_FILLPROP" val="[[{&quot;text_align&quot;:&quot;lb&quot;,&quot;text_direction&quot;:&quot;horizontal&quot;,&quot;support_big_font&quot;:false,&quot;picture_toward&quot;:0,&quot;picture_dockside&quot;:[],&quot;fill_id&quot;:&quot;722accd572074b41a2d4cf8c733c9957&quot;,&quot;fill_align&quot;:&quot;lb&quot;,&quot;chip_types&quot;:[&quot;header&quot;]},{&quot;text_align&quot;:&quot;lt&quot;,&quot;text_direction&quot;:&quot;horizontal&quot;,&quot;support_features&quot;:[&quot;collage&quot;],&quot;support_big_font&quot;:false,&quot;picture_toward&quot;:0,&quot;picture_dockside&quot;:[],&quot;fill_id&quot;:&quot;164c300f690d423ab1b6e3b65edb0bf9&quot;,&quot;fill_align&quot;:&quot;lt&quot;,&quot;chip_types&quot;:[&quot;pictext&quot;,&quot;text&quot;,&quot;picture&quot;,&quot;chart&quot;,&quot;table&quot;,&quot;video&quot;]},{&quot;text_align&quot;:&quot;lm&quot;,&quot;text_direction&quot;:&quot;horizontal&quot;,&quot;support_features&quot;:[&quot;collage&quot;],&quot;support_big_font&quot;:false,&quot;picture_toward&quot;:0,&quot;picture_dockside&quot;:[],&quot;fill_id&quot;:&quot;e836bed5e59843b5bc0179a1591ebf37&quot;,&quot;fill_align&quot;:&quot;rm&quot;,&quot;chip_types&quot;:[&quot;diagram&quot;,&quot;pictext&quot;,&quot;text&quot;,&quot;picture&quot;,&quot;chart&quot;,&quot;table&quot;,&quot;video&quot;]}],[{&quot;text_align&quot;:&quot;lb&quot;,&quot;text_direction&quot;:&quot;horizontal&quot;,&quot;support_big_font&quot;:false,&quot;picture_toward&quot;:0,&quot;picture_dockside&quot;:[],&quot;fill_id&quot;:&quot;722accd572074b41a2d4cf8c733c9957&quot;,&quot;fill_align&quot;:&quot;lb&quot;,&quot;chip_types&quot;:[&quot;text&quot;,&quot;header&quot;]},{&quot;text_align&quot;:&quot;lt&quot;,&quot;text_direction&quot;:&quot;horizontal&quot;,&quot;support_features&quot;:[&quot;collage&quot;],&quot;support_big_font&quot;:false,&quot;picture_toward&quot;:0,&quot;picture_dockside&quot;:[],&quot;fill_id&quot;:&quot;164c300f690d423ab1b6e3b65edb0bf9&quot;,&quot;fill_align&quot;:&quot;lt&quot;,&quot;chip_types&quot;:[&quot;picture&quot;]},{&quot;text_align&quot;:&quot;lm&quot;,&quot;text_direction&quot;:&quot;horizontal&quot;,&quot;support_features&quot;:[&quot;collage&quot;],&quot;support_big_font&quot;:false,&quot;picture_toward&quot;:0,&quot;picture_dockside&quot;:[],&quot;fill_id&quot;:&quot;e836bed5e59843b5bc0179a1591ebf37&quot;,&quot;fill_align&quot;:&quot;rm&quot;,&quot;chip_types&quot;:[&quot;pictext&quot;,&quot;picture&quot;,&quot;chart&quot;,&quot;table&quot;,&quot;video&quot;]}]]"/>
  <p:tag name="KSO_WM_SLIDE_ID" val="diagram20213013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d_f"/>
  <p:tag name="KSO_WM_SLIDE_LAYOUT_CNT" val="1_1_1"/>
  <p:tag name="KSO_WM_SLIDE_TYPE" val="text"/>
  <p:tag name="KSO_WM_SLIDE_SUBTYPE" val="picTxt"/>
  <p:tag name="KSO_WM_SLIDE_SIZE" val="864*444"/>
  <p:tag name="KSO_WM_SLIDE_POSITION" val="48*48"/>
  <p:tag name="KSO_WM_CHIP_DECFILLPROP" val="[]"/>
  <p:tag name="KSO_WM_SLIDE_CAN_ADD_NAVIGATION" val="1"/>
  <p:tag name="KSO_WM_CHIP_GROUPID" val="5ed8b357afe44fab1839c14c"/>
  <p:tag name="KSO_WM_SLIDE_BK_DARK_LIGHT" val="2"/>
  <p:tag name="KSO_WM_SLIDE_BACKGROUND_TYPE" val="frame"/>
  <p:tag name="KSO_WM_SLIDE_SUPPORT_FEATURE_TYPE" val="1"/>
  <p:tag name="KSO_WM_TEMPLATE_ASSEMBLE_XID" val="60656f234054ed1e2fb80400"/>
  <p:tag name="KSO_WM_TEMPLATE_ASSEMBLE_GROUPID" val="60656f234054ed1e2fb80400"/>
</p:tagLst>
</file>

<file path=ppt/tags/tag10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0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0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0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08.xml><?xml version="1.0" encoding="utf-8"?>
<p:tagLst xmlns:p="http://schemas.openxmlformats.org/presentationml/2006/main"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8"/>
  <p:tag name="KSO_WM_UNIT_FILL_FORE_SCHEMECOLOR_INDEX_2_POS" val="1"/>
  <p:tag name="KSO_WM_UNIT_FILL_FORE_SCHEMECOLOR_INDEX_2_TRANS" val="0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09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BEAUTIFY_FLAG" val=""/>
  <p:tag name="YOO_CHATSHAPE_TYPE" val="YOO_CHATSHAPE_IMAGE"/>
  <p:tag name="TAG_CHATSHAPE_IMAGE_FILE" val="C:\Users\Administrator\AppData\Roaming\BIYOO\temp\64766b1835e64b3a8bb2b61e010de233.png"/>
  <p:tag name="TAG_CHATSHAPE_IMAGE_URL" val="https://download.yoo-ai.com/copydone/20230506/4826670a-eba9-11ed-843e-fa163e3b0a47.png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BEAUTIFY_FLAG" val=""/>
  <p:tag name="YOO_CHATSHAPE_TYPE" val="YOO_CHATSHAPE_IMAGE"/>
  <p:tag name="TAG_CHATSHAPE_IMAGE_FILE" val="C:\Users\Administrator\AppData\Roaming\BIYOO\temp\27ffe82033d546f8adeb31b474d61a8b.png"/>
</p:tagLst>
</file>

<file path=ppt/tags/tag111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  <p:tag name="KSO_WM_UNIT_PLACING_PICTURE_USER_VIEWPORT" val="{&quot;height&quot;:1210,&quot;width&quot;:8256}"/>
  <p:tag name="YOO_CHATSHAPE_TYPE" val="YOO_CHATSHAPE_TITLE"/>
</p:tagLst>
</file>

<file path=ppt/tags/tag112.xml><?xml version="1.0" encoding="utf-8"?>
<p:tagLst xmlns:p="http://schemas.openxmlformats.org/presentationml/2006/main">
  <p:tag name="KSO_WM_UNIT_TEXT_FILL_FORE_SCHEMECOLOR_INDEX_BRIGHTNESS" val="0.35"/>
  <p:tag name="KSO_WM_UNIT_TEXT_FILL_FORE_SCHEMECOLOR_INDEX" val="13"/>
  <p:tag name="KSO_WM_UNIT_TEXT_FILL_TYPE" val="1"/>
  <p:tag name="KSO_WM_BEAUTIFY_FLAG" val=""/>
  <p:tag name="YOO_CHATSHAPE_TYPE" val="YOO_CHATSHAPE_CONTENT"/>
</p:tagLst>
</file>

<file path=ppt/tags/tag113.xml><?xml version="1.0" encoding="utf-8"?>
<p:tagLst xmlns:p="http://schemas.openxmlformats.org/presentationml/2006/main">
  <p:tag name="YOO_CHATPPT_CONTENT" val="1"/>
</p:tagLst>
</file>

<file path=ppt/tags/tag114.xml><?xml version="1.0" encoding="utf-8"?>
<p:tagLst xmlns:p="http://schemas.openxmlformats.org/presentationml/2006/main">
  <p:tag name="KSO_WM_BEAUTIFY_FLAG" val=""/>
  <p:tag name="YOO_CHATSHAPE_TYPE" val="YOO_CHATSHAPE_TITLE"/>
</p:tagLst>
</file>

<file path=ppt/tags/tag115.xml><?xml version="1.0" encoding="utf-8"?>
<p:tagLst xmlns:p="http://schemas.openxmlformats.org/presentationml/2006/main">
  <p:tag name="KSO_WM_BEAUTIFY_FLAG" val=""/>
  <p:tag name="YOO_CHATSHAPE_TYPE" val="YOO_CHATSHAPE_SUBTITLE"/>
</p:tagLst>
</file>

<file path=ppt/tags/tag116.xml><?xml version="1.0" encoding="utf-8"?>
<p:tagLst xmlns:p="http://schemas.openxmlformats.org/presentationml/2006/main">
  <p:tag name="YOO_CHATSHAPE_TYPE" val="YOO_CHATSHAPE_NUM"/>
</p:tagLst>
</file>

<file path=ppt/tags/tag117.xml><?xml version="1.0" encoding="utf-8"?>
<p:tagLst xmlns:p="http://schemas.openxmlformats.org/presentationml/2006/main">
  <p:tag name="YOO_CHATPAGE_TYPE" val="YOO_CHATPAGE_CHATPER"/>
</p:tagLst>
</file>

<file path=ppt/tags/tag118.xml><?xml version="1.0" encoding="utf-8"?>
<p:tagLst xmlns:p="http://schemas.openxmlformats.org/presentationml/2006/main">
  <p:tag name="YOO_CHATSHAPE_TYPE" val="YOO_CHATSHAPE_IMAGE"/>
  <p:tag name="TAG_CHATSHAPE_IMAGE_FILE" val="C:\Users\Administrator\AppData\Roaming\BIYOO\temp\41023eb2b1324feb95b1f4805e66d795.png"/>
  <p:tag name="KSO_WM_UNIT_VALUE" val="1227*888"/>
  <p:tag name="KSO_WM_UNIT_HIGHLIGHT" val="0"/>
  <p:tag name="KSO_WM_UNIT_DIAGRAM_ISNUMVISUAL" val="0"/>
  <p:tag name="KSO_WM_UNIT_DIAGRAM_ISREFERUNIT" val="0"/>
  <p:tag name="KSO_WM_UNIT_TYPE" val="d"/>
  <p:tag name="KSO_WM_UNIT_INDEX" val="1"/>
  <p:tag name="KSO_WM_UNIT_ID" val="diagram20211907_1*d*1"/>
  <p:tag name="KSO_WM_TEMPLATE_CATEGORY" val="diagram"/>
  <p:tag name="KSO_WM_TEMPLATE_INDEX" val="20211907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8b273ce17aac49099a6c3a722ecace6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rm&quot;,&quot;fill_mode&quot;:&quot;full&quot;,&quot;sacle_strategy&quot;:&quot;smart&quot;}"/>
  <p:tag name="KSO_WM_ASSEMBLE_CHIP_INDEX" val="ebc5e857474f4790b1ba63bbd955f616"/>
  <p:tag name="KSO_WM_UNIT_PLACING_PICTURE" val="ebc5e857474f4790b1ba63bbd955f616"/>
  <p:tag name="KSO_WM_TEMPLATE_ASSEMBLE_XID" val="60656f114054ed1e2fb802db"/>
  <p:tag name="KSO_WM_TEMPLATE_ASSEMBLE_GROUPID" val="60656f114054ed1e2fb802db"/>
  <p:tag name="KSO_WM_UNIT_PLACING_PICTURE_USER_VIEWPORT" val="{&quot;height&quot;:5587.596850393701,&quot;width&quot;:5587.595275590551}"/>
  <p:tag name="KSO_WM_UNIT_PLACING_PICTURE_INFO" val="{&quot;code&quot;:&quot;A&quot;,&quot;full_picture&quot;:true,&quot;last_full_picture&quot;:&quot;A&quot;,&quot;margin&quot;:{&quot;left&quot;:52.26864836966857,&quot;right&quot;:53.807994543608004},&quot;scheme&quot;:&quot;2-0&quot;,&quot;spacing&quot;:5}"/>
  <p:tag name="KSO_WM_UNIT_PLACING_PICTURE_USER_VIEWPORT_SMARTMENU" val="{&quot;height&quot;:3885.0000000000005,&quot;width&quot;:3908.506814586031}"/>
  <p:tag name="KSO_WM_UNIT_PLACING_PICTURE_USER_RELATIVERECTANGLE_SMARTMENU" val="{&quot;bottom&quot;:0,&quot;left&quot;:0,&quot;right&quot;:0,&quot;top&quot;:0}"/>
</p:tagLst>
</file>

<file path=ppt/tags/tag119.xml><?xml version="1.0" encoding="utf-8"?>
<p:tagLst xmlns:p="http://schemas.openxmlformats.org/presentationml/2006/main">
  <p:tag name="YOO_CHATSHAPE_TYPE" val="YOO_CHATSHAPE_IMAGE"/>
  <p:tag name="TAG_CHATSHAPE_IMAGE_FILE" val="C:\Users\Administrator\AppData\Roaming\BIYOO\temp\fa71da6a8d9e44a996073c19729d9424.png"/>
  <p:tag name="TAG_CHATSHAPE_IMAGE_URL" val="https://download.yoo-ai.com/copydone/20230412/80fb166e-d90e-11ed-b038-fa163e050381.png"/>
  <p:tag name="KSO_WM_UNIT_VALUE" val="1227*888"/>
  <p:tag name="KSO_WM_UNIT_HIGHLIGHT" val="0"/>
  <p:tag name="KSO_WM_UNIT_DIAGRAM_ISNUMVISUAL" val="0"/>
  <p:tag name="KSO_WM_UNIT_DIAGRAM_ISREFERUNIT" val="0"/>
  <p:tag name="KSO_WM_UNIT_TYPE" val="d"/>
  <p:tag name="KSO_WM_UNIT_INDEX" val="1"/>
  <p:tag name="KSO_WM_UNIT_ID" val="diagram20211907_1*d*1"/>
  <p:tag name="KSO_WM_TEMPLATE_CATEGORY" val="diagram"/>
  <p:tag name="KSO_WM_TEMPLATE_INDEX" val="20211907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8b273ce17aac49099a6c3a722ecace6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rm&quot;,&quot;fill_mode&quot;:&quot;full&quot;,&quot;sacle_strategy&quot;:&quot;smart&quot;}"/>
  <p:tag name="KSO_WM_ASSEMBLE_CHIP_INDEX" val="ebc5e857474f4790b1ba63bbd955f616"/>
  <p:tag name="KSO_WM_UNIT_PLACING_PICTURE" val="ebc5e857474f4790b1ba63bbd955f616"/>
  <p:tag name="KSO_WM_TEMPLATE_ASSEMBLE_XID" val="60656f114054ed1e2fb802db"/>
  <p:tag name="KSO_WM_TEMPLATE_ASSEMBLE_GROUPID" val="60656f114054ed1e2fb802db"/>
  <p:tag name="KSO_WM_UNIT_PLACING_PICTURE_USER_VIEWPORT" val="{&quot;height&quot;:5587.596850393701,&quot;width&quot;:5587.595275590551}"/>
  <p:tag name="KSO_WM_UNIT_PLACING_PICTURE_INFO" val="{&quot;code&quot;:&quot;A&quot;,&quot;full_picture&quot;:true,&quot;last_full_picture&quot;:&quot;A&quot;,&quot;margin&quot;:{&quot;left&quot;:52.26864836966857,&quot;right&quot;:53.807994543608004},&quot;scheme&quot;:&quot;2-0&quot;,&quot;spacing&quot;:5}"/>
  <p:tag name="KSO_WM_UNIT_PLACING_PICTURE_USER_VIEWPORT_SMARTMENU" val="{&quot;height&quot;:3885.0000000000005,&quot;width&quot;:3908.506814586031}"/>
  <p:tag name="KSO_WM_UNIT_PLACING_PICTURE_USER_RELATIVERECTANGLE_SMARTMENU" val="{&quot;bottom&quot;:0,&quot;left&quot;:0,&quot;right&quot;:0,&quot;top&quot;:0}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的表达观点，往往事半功倍。当您的内容到达这个限度时，或许已经不纯粹作用于演示，极大可能运用于阅读领域；无论是传播观点、知识分享还是汇报工作，内容的详尽固然重要，但请一定注意信息框架的清晰，这样才能使内容层次分明，页面简洁易读。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907_1*f*1"/>
  <p:tag name="KSO_WM_TEMPLATE_CATEGORY" val="diagram"/>
  <p:tag name="KSO_WM_TEMPLATE_INDEX" val="20211907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16"/>
  <p:tag name="KSO_WM_UNIT_SHOW_EDIT_AREA_INDICATION" val="1"/>
  <p:tag name="KSO_WM_CHIP_GROUPID" val="5e6b05596848fb12bee65ac8"/>
  <p:tag name="KSO_WM_CHIP_XID" val="5e6b05596848fb12bee65aca"/>
  <p:tag name="KSO_WM_UNIT_DEC_AREA_ID" val="72574218903845829fefbcdd848a082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ca594517c88f4493a258b9c6261e778f"/>
  <p:tag name="KSO_WM_UNIT_SUPPORT_UNIT_TYPE" val="[&quot;l&quot;,&quot;m&quot;,&quot;n&quot;,&quot;o&quot;,&quot;p&quot;,&quot;q&quot;,&quot;r&quot;,&quot;δ&quot;,&quot;ε&quot;,&quot;ζ&quot;,&quot;η&quot;]"/>
  <p:tag name="KSO_WM_UNIT_TEXT_FILL_FORE_SCHEMECOLOR_INDEX_BRIGHTNESS" val="0.25"/>
  <p:tag name="KSO_WM_UNIT_TEXT_FILL_FORE_SCHEMECOLOR_INDEX" val="13"/>
  <p:tag name="KSO_WM_UNIT_TEXT_FILL_TYPE" val="1"/>
  <p:tag name="KSO_WM_TEMPLATE_ASSEMBLE_XID" val="60656f114054ed1e2fb802db"/>
  <p:tag name="KSO_WM_TEMPLATE_ASSEMBLE_GROUPID" val="60656f114054ed1e2fb802db"/>
</p:tagLst>
</file>

<file path=ppt/tags/tag121.xml><?xml version="1.0" encoding="utf-8"?>
<p:tagLst xmlns:p="http://schemas.openxmlformats.org/presentationml/2006/main">
  <p:tag name="YOO_CHATPPT_CONTENT" val="1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false,&quot;picture_toward&quot;:0,&quot;picture_dockside&quot;:[],&quot;fill_id&quot;:&quot;e7fb4d2eef944746a9064f37faf1d91a&quot;,&quot;fill_align&quot;:&quot;rm&quot;,&quot;chip_types&quot;:[&quot;pictext&quot;,&quot;text&quot;,&quot;picture&quot;]},{&quot;text_align&quot;:&quot;lm&quot;,&quot;text_direction&quot;:&quot;horizontal&quot;,&quot;support_features&quot;:[&quot;collage&quot;,&quot;carousel&quot;,&quot;creativecrop&quot;],&quot;support_big_font&quot;:false,&quot;picture_toward&quot;:0,&quot;picture_dockside&quot;:[],&quot;fill_id&quot;:&quot;001233d6ce96421fa17ed1dac7b5956e&quot;,&quot;fill_align&quot;:&quot;lm&quot;,&quot;chip_types&quot;:[&quot;diagram&quot;,&quot;pictext&quot;,&quot;picture&quot;,&quot;chart&quot;,&quot;table&quot;,&quot;video&quot;]}],[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e7fb4d2eef944746a9064f37faf1d91a&quot;,&quot;fill_align&quot;:&quot;rm&quot;,&quot;chip_types&quot;:[&quot;picture&quot;]},{&quot;text_align&quot;:&quot;lm&quot;,&quot;text_direction&quot;:&quot;horizontal&quot;,&quot;support_big_font&quot;:false,&quot;picture_toward&quot;:0,&quot;picture_dockside&quot;:[],&quot;fill_id&quot;:&quot;001233d6ce96421fa17ed1dac7b5956e&quot;,&quot;fill_align&quot;:&quot;lm&quot;,&quot;chip_types&quot;:[&quot;diagram&quot;,&quot;text&quot;]}]]"/>
  <p:tag name="KSO_WM_SLIDE_ID" val="diagram2021190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348"/>
  <p:tag name="KSO_WM_SLIDE_POSITION" val="48*96"/>
  <p:tag name="KSO_WM_TAG_VERSION" val="1.0"/>
  <p:tag name="KSO_WM_BEAUTIFY_FLAG" val="#wm#"/>
  <p:tag name="KSO_WM_TEMPLATE_CATEGORY" val="diagram"/>
  <p:tag name="KSO_WM_TEMPLATE_INDEX" val="20211907"/>
  <p:tag name="KSO_WM_SLIDE_LAYOUT" val="d_f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26:52&quot;,&quot;maxSize&quot;:{&quot;size1&quot;:39.99963513759818},&quot;minSize&quot;:{&quot;size1&quot;:32.49963513759818},&quot;normalSize&quot;:{&quot;size1&quot;:37.65588513759818},&quot;subLayout&quot;:[{&quot;id&quot;:&quot;2021-04-01T15:26:52&quot;,&quot;margin&quot;:{&quot;bottom&quot;:2.5399999618530273,&quot;left&quot;:1.6929999589920044,&quot;right&quot;:0.4230000674724579,&quot;top&quot;:2.5399999618530273},&quot;type&quot;:0},{&quot;id&quot;:&quot;2021-04-01T15:26:52&quot;,&quot;margin&quot;:{&quot;bottom&quot;:2.5399999618530273,&quot;left&quot;:0.4230000674724579,&quot;right&quot;:1.6929999589920044,&quot;top&quot;:2.5399999618530273},&quot;type&quot;:0}],&quot;type&quot;:0}"/>
  <p:tag name="KSO_WM_SLIDE_BACKGROUND" val="[&quot;general&quot;]"/>
  <p:tag name="KSO_WM_SLIDE_RATIO" val="1.777778"/>
  <p:tag name="KSO_WM_CHIP_XID" val="5ef0a1cf0e56d0f322bebb32"/>
  <p:tag name="KSO_WM_SLIDE_CAN_ADD_NAVIGATION" val="1"/>
  <p:tag name="KSO_WM_CHIP_DECFILLPROP" val="[]"/>
  <p:tag name="KSO_WM_CHIP_GROUPID" val="5ef0a1cf0e56d0f322bebb31"/>
  <p:tag name="KSO_WM_SLIDE_BK_DARK_LIGHT" val="2"/>
  <p:tag name="KSO_WM_SLIDE_BACKGROUND_TYPE" val="general"/>
  <p:tag name="KSO_WM_SLIDE_SUPPORT_FEATURE_TYPE" val="3"/>
  <p:tag name="KSO_WM_TEMPLATE_ASSEMBLE_XID" val="60656f114054ed1e2fb802db"/>
  <p:tag name="KSO_WM_TEMPLATE_ASSEMBLE_GROUPID" val="60656f114054ed1e2fb802db"/>
</p:tagLst>
</file>

<file path=ppt/tags/tag122.xml><?xml version="1.0" encoding="utf-8"?>
<p:tagLst xmlns:p="http://schemas.openxmlformats.org/presentationml/2006/main">
  <p:tag name="KSO_WM_UNIT_VALUE" val="550*677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2692_1*d*1"/>
  <p:tag name="KSO_WM_TEMPLATE_CATEGORY" val="diagram"/>
  <p:tag name="KSO_WM_TEMPLATE_INDEX" val="20212692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4766dc4eb31e44e88fa9b2c5203756b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4613caff54d64d7aa19edb385aa5fdf0"/>
  <p:tag name="KSO_WM_UNIT_SUPPORT_UNIT_TYPE" val="[&quot;d&quot;]"/>
  <p:tag name="KSO_WM_TEMPLATE_ASSEMBLE_XID" val="60656f654054ed1e2fb8094d"/>
  <p:tag name="KSO_WM_TEMPLATE_ASSEMBLE_GROUPID" val="60656f654054ed1e2fb8094d"/>
</p:tagLst>
</file>

<file path=ppt/tags/tag12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小标题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diagram20212692_1*h_a*1_1"/>
  <p:tag name="KSO_WM_TEMPLATE_CATEGORY" val="diagram"/>
  <p:tag name="KSO_WM_TEMPLATE_INDEX" val="20212692"/>
  <p:tag name="KSO_WM_UNIT_LAYERLEVEL" val="1_1"/>
  <p:tag name="KSO_WM_TAG_VERSION" val="1.0"/>
  <p:tag name="KSO_WM_BEAUTIFY_FLAG" val="#wm#"/>
  <p:tag name="KSO_WM_UNIT_DEFAULT_FONT" val="18;24;2"/>
  <p:tag name="KSO_WM_UNIT_BLOCK" val="0"/>
  <p:tag name="KSO_WM_UNIT_SHOW_EDIT_AREA_INDICATION" val="1"/>
  <p:tag name="KSO_WM_CHIP_GROUPID" val="5e6b05b36848fb12bee65ad8"/>
  <p:tag name="KSO_WM_CHIP_XID" val="5e6b05b36848fb12bee65ada"/>
  <p:tag name="KSO_WM_UNIT_DEC_AREA_ID" val="1bd7fc0fc2b34214b859f23d73bf812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c9d34d85412d451a8d1ec2067bf9a6e8"/>
  <p:tag name="KSO_WM_UNIT_TEXT_FILL_FORE_SCHEMECOLOR_INDEX_BRIGHTNESS" val="0"/>
  <p:tag name="KSO_WM_UNIT_TEXT_FILL_FORE_SCHEMECOLOR_INDEX" val="13"/>
  <p:tag name="KSO_WM_UNIT_TEXT_FILL_TYPE" val="1"/>
  <p:tag name="KSO_WM_TEMPLATE_ASSEMBLE_XID" val="60656f654054ed1e2fb8094d"/>
  <p:tag name="KSO_WM_TEMPLATE_ASSEMBLE_GROUPID" val="60656f654054ed1e2fb8094d"/>
</p:tagLst>
</file>

<file path=ppt/tags/tag124.xml><?xml version="1.0" encoding="utf-8"?>
<p:tagLst xmlns:p="http://schemas.openxmlformats.org/presentationml/2006/main">
  <p:tag name="KSO_WM_UNIT_TEX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的表达观点，往往事半功倍。当您的内容到达这个限度时，或许已经不纯粹作用于演示，极大可能运用于阅读领域；无论是传播观点、知识分享还是汇报工作，内容的详尽固然重要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12692_1*h_f*1_1"/>
  <p:tag name="KSO_WM_TEMPLATE_CATEGORY" val="diagram"/>
  <p:tag name="KSO_WM_TEMPLATE_INDEX" val="20212692"/>
  <p:tag name="KSO_WM_UNIT_LAYERLEVEL" val="1_1"/>
  <p:tag name="KSO_WM_TAG_VERSION" val="1.0"/>
  <p:tag name="KSO_WM_BEAUTIFY_FLAG" val="#wm#"/>
  <p:tag name="KSO_WM_UNIT_SUBTYPE" val="a"/>
  <p:tag name="KSO_WM_UNIT_DEFAULT_FONT" val="14;20;2"/>
  <p:tag name="KSO_WM_UNIT_BLOCK" val="0"/>
  <p:tag name="KSO_WM_UNIT_VALUE" val="261"/>
  <p:tag name="KSO_WM_UNIT_SHOW_EDIT_AREA_INDICATION" val="1"/>
  <p:tag name="KSO_WM_CHIP_GROUPID" val="5e6b05b36848fb12bee65ad8"/>
  <p:tag name="KSO_WM_CHIP_XID" val="5e6b05b36848fb12bee65ada"/>
  <p:tag name="KSO_WM_UNIT_DEC_AREA_ID" val="d855f74d8f7845bcb0110099bd0c731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c9d34d85412d451a8d1ec2067bf9a6e8"/>
  <p:tag name="KSO_WM_UNIT_TEXT_FILL_FORE_SCHEMECOLOR_INDEX_BRIGHTNESS" val="0.25"/>
  <p:tag name="KSO_WM_UNIT_TEXT_FILL_FORE_SCHEMECOLOR_INDEX" val="13"/>
  <p:tag name="KSO_WM_UNIT_TEXT_FILL_TYPE" val="1"/>
  <p:tag name="KSO_WM_TEMPLATE_ASSEMBLE_XID" val="60656f654054ed1e2fb8094d"/>
  <p:tag name="KSO_WM_TEMPLATE_ASSEMBLE_GROUPID" val="60656f654054ed1e2fb8094d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2692_1*i*1"/>
  <p:tag name="KSO_WM_TEMPLATE_CATEGORY" val="diagram"/>
  <p:tag name="KSO_WM_TEMPLATE_INDEX" val="20212692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70fc2fd471f7401da049deeb59ca4c93"/>
  <p:tag name="KSO_WM_UNIT_DECORATE_INFO" val="{&quot;DecorateInfoH&quot;:{&quot;IsAbs&quot;:true},&quot;DecorateInfoW&quot;:{&quot;IsAbs&quot;:false},&quot;DecorateInfoX&quot;:{&quot;IsAbs&quot;:true,&quot;Pos&quot;:1},&quot;DecorateInfoY&quot;:{&quot;IsAbs&quot;:true,&quot;Pos&quot;:2},&quot;ReferentInfo&quot;:{&quot;Id&quot;:&quot;4766dc4eb31e44e88fa9b2c5203756b6&quot;,&quot;X&quot;:{&quot;Pos&quot;:1},&quot;Y&quot;:{&quot;Pos&quot;:0}},&quot;whChangeMode&quot;:0}"/>
  <p:tag name="KSO_WM_CHIP_GROUPID" val="5f71a5bf747e3ea6e293b57c"/>
  <p:tag name="KSO_WM_CHIP_XID" val="5f71ae53747e3ea6e293f8b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0"/>
  <p:tag name="KSO_WM_TEMPLATE_ASSEMBLE_XID" val="60656f654054ed1e2fb8094d"/>
  <p:tag name="KSO_WM_TEMPLATE_ASSEMBLE_GROUPID" val="60656f654054ed1e2fb8094d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2692_1*i*2"/>
  <p:tag name="KSO_WM_TEMPLATE_CATEGORY" val="diagram"/>
  <p:tag name="KSO_WM_TEMPLATE_INDEX" val="20212692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e5fb4ab7e87e49abbece004177699a6e"/>
  <p:tag name="KSO_WM_UNIT_DECORATE_INFO" val="{&quot;DecorateInfoH&quot;:{&quot;IsAbs&quot;:true},&quot;DecorateInfoW&quot;:{&quot;IsAbs&quot;:false},&quot;DecorateInfoX&quot;:{&quot;IsAbs&quot;:true,&quot;Pos&quot;:1},&quot;DecorateInfoY&quot;:{&quot;IsAbs&quot;:true,&quot;Pos&quot;:0},&quot;ReferentInfo&quot;:{&quot;Id&quot;:&quot;4766dc4eb31e44e88fa9b2c5203756b6&quot;,&quot;X&quot;:{&quot;Pos&quot;:1},&quot;Y&quot;:{&quot;Pos&quot;:0}},&quot;whChangeMode&quot;:0}"/>
  <p:tag name="KSO_WM_CHIP_GROUPID" val="5f71a5bf747e3ea6e293b57c"/>
  <p:tag name="KSO_WM_CHIP_XID" val="5f71ae53747e3ea6e293f8b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6"/>
  <p:tag name="KSO_WM_TEMPLATE_ASSEMBLE_XID" val="60656f654054ed1e2fb8094d"/>
  <p:tag name="KSO_WM_TEMPLATE_ASSEMBLE_GROUPID" val="60656f654054ed1e2fb8094d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2692_1*i*3"/>
  <p:tag name="KSO_WM_TEMPLATE_CATEGORY" val="diagram"/>
  <p:tag name="KSO_WM_TEMPLATE_INDEX" val="20212692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bad3ecb9c5f547268db9050b6e10285c"/>
  <p:tag name="KSO_WM_UNIT_DECORATE_INFO" val="{&quot;DecorateInfoH&quot;:{&quot;IsAbs&quot;:true},&quot;DecorateInfoW&quot;:{&quot;IsAbs&quot;:false},&quot;DecorateInfoX&quot;:{&quot;IsAbs&quot;:true,&quot;Pos&quot;:1},&quot;DecorateInfoY&quot;:{&quot;IsAbs&quot;:true,&quot;Pos&quot;:0},&quot;ReferentInfo&quot;:{&quot;Id&quot;:&quot;4766dc4eb31e44e88fa9b2c5203756b6&quot;,&quot;X&quot;:{&quot;Pos&quot;:1},&quot;Y&quot;:{&quot;Pos&quot;:2}},&quot;whChangeMode&quot;:0}"/>
  <p:tag name="KSO_WM_CHIP_GROUPID" val="5f71a5bf747e3ea6e293b57c"/>
  <p:tag name="KSO_WM_CHIP_XID" val="5f71ae53747e3ea6e293f8b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54"/>
  <p:tag name="KSO_WM_TEMPLATE_ASSEMBLE_XID" val="60656f654054ed1e2fb8094d"/>
  <p:tag name="KSO_WM_TEMPLATE_ASSEMBLE_GROUPID" val="60656f654054ed1e2fb8094d"/>
</p:tagLst>
</file>

<file path=ppt/tags/tag128.xml><?xml version="1.0" encoding="utf-8"?>
<p:tagLst xmlns:p="http://schemas.openxmlformats.org/presentationml/2006/main">
  <p:tag name="YOO_CHATPPT_CONTENT" val="1"/>
  <p:tag name="KSO_WM_SLIDE_ID" val="diagram20212692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12692"/>
  <p:tag name="KSO_WM_SLIDE_LAYOUT" val="d_h"/>
  <p:tag name="KSO_WM_SLIDE_LAYOUT_CNT" val="1_1"/>
  <p:tag name="KSO_WM_SLIDE_TYPE" val="text"/>
  <p:tag name="KSO_WM_SLIDE_SUBTYPE" val="picTxt"/>
  <p:tag name="KSO_WM_SLIDE_SIZE" val="599.953*300.702"/>
  <p:tag name="KSO_WM_SLIDE_POSITION" val="312.003*143.299"/>
  <p:tag name="KSO_WM_SLIDE_LAYOUT_INFO" val="{&quot;direction&quot;:1,&quot;id&quot;:&quot;2021-04-01T15:44:11&quot;,&quot;maxSize&quot;:{&quot;size1&quot;:32.5},&quot;minSize&quot;:{&quot;size1&quot;:27.6},&quot;normalSize&quot;:{&quot;size1&quot;:31.037500000000005},&quot;subLayout&quot;:[{&quot;id&quot;:&quot;2021-04-01T15:44:11&quot;,&quot;margin&quot;:{&quot;bottom&quot;:8.043000221252441,&quot;left&quot;:2.5399999618530273,&quot;right&quot;:0.02600000612437725,&quot;top&quot;:5.502999782562256},&quot;type&quot;:0},{&quot;id&quot;:&quot;2021-04-01T15:44:11&quot;,&quot;margin&quot;:{&quot;bottom&quot;:1.6929999589920044,&quot;left&quot;:1.6670000553131104,&quot;right&quot;:1.6929999589920044,&quot;top&quot;:1.6929999589920044},&quot;maxSize&quot;:{&quot;size1&quot;:41.65542982785178},&quot;minSize&quot;:{&quot;size1&quot;:25.755429827851778},&quot;normalSize&quot;:{&quot;size1&quot;:25.755429827851778},&quot;subLayout&quot;:[{&quot;id&quot;:&quot;2021-04-01T15:44:11&quot;,&quot;margin&quot;:{&quot;bottom&quot;:0.04693020507693291,&quot;left&quot;:1.6670000553131104,&quot;right&quot;:1.6929999589920044,&quot;top&quot;:1.6929999589920044},&quot;type&quot;:0},{&quot;id&quot;:&quot;2021-04-01T15:44:11&quot;,&quot;margin&quot;:{&quot;bottom&quot;:1.6929999589920044,&quot;left&quot;:1.6670000553131104,&quot;right&quot;:1.6929999589920044,&quot;top&quot;:0.14886131882667542},&quot;type&quot;:0}]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71ae53747e3ea6e293f8b1"/>
  <p:tag name="KSO_WM_CHIP_FILLPROP" val="[[{&quot;text_align&quot;:&quot;cm&quot;,&quot;text_direction&quot;:&quot;horizontal&quot;,&quot;support_big_font&quot;:false,&quot;picture_toward&quot;:0,&quot;picture_dockside&quot;:[],&quot;fill_id&quot;:&quot;df5c712fc297497380a16f2214b4abb2&quot;,&quot;fill_align&quot;:&quot;cm&quot;,&quot;chip_types&quot;:[&quot;picture&quot;,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3e9e6b7343cb4479804798c20b3c2800&quot;,&quot;fill_align&quot;:&quot;cm&quot;,&quot;chip_types&quot;:[&quot;text&quot;,&quot;picture&quot;]}],[{&quot;text_align&quot;:&quot;cm&quot;,&quot;text_direction&quot;:&quot;horizontal&quot;,&quot;support_big_font&quot;:false,&quot;picture_toward&quot;:0,&quot;picture_dockside&quot;:[],&quot;fill_id&quot;:&quot;df5c712fc297497380a16f2214b4abb2&quot;,&quot;fill_align&quot;:&quot;cm&quot;,&quot;chip_types&quot;:[&quot;header&quot;]},{&quot;text_align&quot;:&quot;lm&quot;,&quot;text_direction&quot;:&quot;horizontal&quot;,&quot;support_big_font&quot;:false,&quot;picture_toward&quot;:0,&quot;picture_dockside&quot;:[],&quot;fill_id&quot;:&quot;3e9e6b7343cb4479804798c20b3c2800&quot;,&quot;fill_align&quot;:&quot;cm&quot;,&quot;chip_types&quot;:[&quot;diagram&quot;,&quot;chart&quot;,&quot;table&quot;,&quot;video&quot;]}]]"/>
  <p:tag name="KSO_WM_CHIP_DECFILLPROP" val="[]"/>
  <p:tag name="KSO_WM_SLIDE_CAN_ADD_NAVIGATION" val="1"/>
  <p:tag name="KSO_WM_CHIP_GROUPID" val="5f71a5bf747e3ea6e293b57c"/>
  <p:tag name="KSO_WM_SLIDE_BK_DARK_LIGHT" val="2"/>
  <p:tag name="KSO_WM_SLIDE_BACKGROUND_TYPE" val="general"/>
  <p:tag name="KSO_WM_SLIDE_SUPPORT_FEATURE_TYPE" val="0"/>
  <p:tag name="KSO_WM_TEMPLATE_ASSEMBLE_XID" val="60656f654054ed1e2fb8094d"/>
  <p:tag name="KSO_WM_TEMPLATE_ASSEMBLE_GROUPID" val="60656f654054ed1e2fb8094d"/>
</p:tagLst>
</file>

<file path=ppt/tags/tag129.xml><?xml version="1.0" encoding="utf-8"?>
<p:tagLst xmlns:p="http://schemas.openxmlformats.org/presentationml/2006/main">
  <p:tag name="KSO_WM_BEAUTIFY_FLAG" val=""/>
  <p:tag name="YOO_CHATSHAPE_TYPE" val="YOO_CHATSHAPE_TITLE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  <p:tag name="YOO_CHATSHAPE_TYPE" val="YOO_CHATSHAPE_SUBTITLE"/>
</p:tagLst>
</file>

<file path=ppt/tags/tag131.xml><?xml version="1.0" encoding="utf-8"?>
<p:tagLst xmlns:p="http://schemas.openxmlformats.org/presentationml/2006/main">
  <p:tag name="YOO_CHATSHAPE_TYPE" val="YOO_CHATSHAPE_NUM"/>
</p:tagLst>
</file>

<file path=ppt/tags/tag132.xml><?xml version="1.0" encoding="utf-8"?>
<p:tagLst xmlns:p="http://schemas.openxmlformats.org/presentationml/2006/main">
  <p:tag name="YOO_CHATPAGE_TYPE" val="YOO_CHATPAGE_CHATPER"/>
</p:tagLst>
</file>

<file path=ppt/tags/tag13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3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3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3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  <p:tag name="YOO_CHATSHAPE_TYPE" val="YOO_CHATSHAPE_CONTENT"/>
</p:tagLst>
</file>

<file path=ppt/tags/tag139.xml><?xml version="1.0" encoding="utf-8"?>
<p:tagLst xmlns:p="http://schemas.openxmlformats.org/presentationml/2006/main">
  <p:tag name="YOO_CHATSHAPE_TYPE" val="YOO_CHATSHAPE_TITLE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YOO_CHATPPT_CONTENT" val="1"/>
</p:tagLst>
</file>

<file path=ppt/tags/tag141.xml><?xml version="1.0" encoding="utf-8"?>
<p:tagLst xmlns:p="http://schemas.openxmlformats.org/presentationml/2006/main">
  <p:tag name="KSO_WM_UNIT_DEFAULT_FONT" val="14;16;2"/>
  <p:tag name="KSO_WM_UNIT_BLOCK" val="0"/>
  <p:tag name="KSO_WM_UNIT_DEC_AREA_ID" val="d87d16dd846b43fca71303043a6105f9"/>
  <p:tag name="KSO_WM_UNIT_SUBTYPE" val="a"/>
  <p:tag name="KSO_WM_UNIT_PRESET_TEXT" val="单击此处添加正文，文字是您思想的提炼，为了演示发布的良好效果，请言简意赅地阐述您的观点。"/>
  <p:tag name="KSO_WM_UNIT_NOCLEAR" val="0"/>
  <p:tag name="KSO_WM_UNIT_VALUE" val="1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3975_22*f*1"/>
  <p:tag name="KSO_WM_TEMPLATE_CATEGORY" val="custom"/>
  <p:tag name="KSO_WM_TEMPLATE_INDEX" val="20223975"/>
  <p:tag name="KSO_WM_UNIT_LAYERLEVEL" val="1"/>
  <p:tag name="KSO_WM_TAG_VERSION" val="1.0"/>
  <p:tag name="KSO_WM_BEAUTIFY_FLAG" val="#wm#"/>
  <p:tag name="KSO_WM_CHIP_GROUPID" val="620b4ffed9f311da4dab6522"/>
  <p:tag name="KSO_WM_CHIP_XID" val="620b4ffed9f311da4dab6521"/>
  <p:tag name="KSO_WM_CHIP_FILLAREA_FILL_RULE" val="{&quot;fill_align&quot;:&quot;cm&quot;,&quot;fill_mode&quot;:&quot;adaptive&quot;,&quot;sacle_strategy&quot;:&quot;smart&quot;}"/>
  <p:tag name="KSO_WM_ASSEMBLE_CHIP_INDEX" val="d76c17fbf9f24ba984d402a226cebed9"/>
  <p:tag name="KSO_WM_UNIT_TEXT_FILL_FORE_SCHEMECOLOR_INDEX_BRIGHTNESS" val="0.25"/>
  <p:tag name="KSO_WM_UNIT_TEXT_FILL_FORE_SCHEMECOLOR_INDEX" val="13"/>
  <p:tag name="KSO_WM_UNIT_TEXT_FILL_TYPE" val="1"/>
</p:tagLst>
</file>

<file path=ppt/tags/tag142.xml><?xml version="1.0" encoding="utf-8"?>
<p:tagLst xmlns:p="http://schemas.openxmlformats.org/presentationml/2006/main">
  <p:tag name="KSO_WM_UNIT_DEFAULT_FONT" val="48;52;2"/>
  <p:tag name="KSO_WM_UNIT_BLOCK" val="0"/>
  <p:tag name="KSO_WM_UNIT_DEC_AREA_ID" val="57ce05110f824dd1a463a311372647e3"/>
  <p:tag name="KSO_WM_UNIT_ISCONTENTSTITLE" val="0"/>
  <p:tag name="KSO_WM_UNIT_ISNUMDGMTITLE" val="0"/>
  <p:tag name="KSO_WM_UNIT_PRESET_TEXT" val="演讲完毕，感谢观看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3975_22*a*1"/>
  <p:tag name="KSO_WM_TEMPLATE_CATEGORY" val="custom"/>
  <p:tag name="KSO_WM_TEMPLATE_INDEX" val="20223975"/>
  <p:tag name="KSO_WM_UNIT_LAYERLEVEL" val="1"/>
  <p:tag name="KSO_WM_TAG_VERSION" val="1.0"/>
  <p:tag name="KSO_WM_BEAUTIFY_FLAG" val="#wm#"/>
  <p:tag name="KSO_WM_CHIP_GROUPID" val="620b4ffed9f311da4dab6522"/>
  <p:tag name="KSO_WM_CHIP_XID" val="620b4ffed9f311da4dab6521"/>
  <p:tag name="KSO_WM_CHIP_FILLAREA_FILL_RULE" val="{&quot;fill_align&quot;:&quot;cm&quot;,&quot;fill_mode&quot;:&quot;adaptive&quot;,&quot;sacle_strategy&quot;:&quot;smart&quot;}"/>
  <p:tag name="KSO_WM_ASSEMBLE_CHIP_INDEX" val="d76c17fbf9f24ba984d402a226cebed9"/>
  <p:tag name="KSO_WM_UNIT_TEXT_FILL_FORE_SCHEMECOLOR_INDEX_BRIGHTNESS" val="0.15"/>
  <p:tag name="KSO_WM_UNIT_TEXT_FILL_FORE_SCHEMECOLOR_INDEX" val="13"/>
  <p:tag name="KSO_WM_UNIT_TEXT_FILL_TYPE" val="1"/>
</p:tagLst>
</file>

<file path=ppt/tags/tag143.xml><?xml version="1.0" encoding="utf-8"?>
<p:tagLst xmlns:p="http://schemas.openxmlformats.org/presentationml/2006/main">
  <p:tag name="YOO_CHATPPT_CONTENT" val="1"/>
  <p:tag name="KSO_WM_BEAUTIFY_FLAG" val="#wm#"/>
  <p:tag name="KSO_WM_TEMPLATE_CATEGORY" val="custom"/>
  <p:tag name="KSO_WM_TEMPLATE_INDEX" val="20223975"/>
  <p:tag name="KSO_WM_CHIP_INFOS" val="{&quot;type&quot;:0,&quot;layout_type&quot;:&quot;1_NF_UC_4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endPage&quot;],&quot;useType&quot;:[&quot;ppt&quot;]}"/>
  <p:tag name="KSO_WM_CHIP_XID" val="6161634d42060bf59843dff8"/>
  <p:tag name="KSO_WM_CHIP_FILLPROP" val="[[{&quot;text_align&quot;:&quot;cm&quot;,&quot;text_direction&quot;:&quot;horizontal&quot;,&quot;support_big_font&quot;:false,&quot;picture_toward&quot;:0,&quot;picture_dockside&quot;:[],&quot;fill_id&quot;:&quot;29bae3f979194c57b56b1ae9915e7144&quot;,&quot;fill_align&quot;:&quot;cm&quot;,&quot;chip_types&quot;:[&quot;header&quot;]}],[{&quot;text_align&quot;:&quot;lm&quot;,&quot;text_direction&quot;:&quot;horizontal&quot;,&quot;support_big_font&quot;:false,&quot;picture_toward&quot;:0,&quot;picture_dockside&quot;:[],&quot;fill_id&quot;:&quot;29bae3f979194c57b56b1ae9915e7144&quot;,&quot;fill_align&quot;:&quot;cm&quot;,&quot;chip_types&quot;:[&quot;header&quot;]}],[{&quot;text_align&quot;:&quot;lm&quot;,&quot;text_direction&quot;:&quot;horizontal&quot;,&quot;support_big_font&quot;:false,&quot;picture_toward&quot;:0,&quot;picture_dockside&quot;:[],&quot;fill_id&quot;:&quot;29bae3f979194c57b56b1ae9915e7144&quot;,&quot;fill_align&quot;:&quot;cb&quot;,&quot;chip_types&quot;:[&quot;header&quot;]}],[{&quot;text_align&quot;:&quot;rm&quot;,&quot;text_direction&quot;:&quot;horizontal&quot;,&quot;support_big_font&quot;:false,&quot;picture_toward&quot;:0,&quot;picture_dockside&quot;:[],&quot;fill_id&quot;:&quot;29bae3f979194c57b56b1ae9915e7144&quot;,&quot;fill_align&quot;:&quot;cb&quot;,&quot;chip_types&quot;:[&quot;header&quot;]}],[{&quot;text_align&quot;:&quot;rm&quot;,&quot;text_direction&quot;:&quot;horizontal&quot;,&quot;support_big_font&quot;:false,&quot;picture_toward&quot;:0,&quot;picture_dockside&quot;:[],&quot;fill_id&quot;:&quot;29bae3f979194c57b56b1ae9915e7144&quot;,&quot;fill_align&quot;:&quot;cm&quot;,&quot;chip_types&quot;:[&quot;header&quot;]}],[{&quot;text_align&quot;:&quot;cb&quot;,&quot;text_direction&quot;:&quot;horizontal&quot;,&quot;support_big_font&quot;:false,&quot;picture_toward&quot;:0,&quot;picture_dockside&quot;:[],&quot;fill_id&quot;:&quot;29bae3f979194c57b56b1ae9915e7144&quot;,&quot;fill_align&quot;:&quot;cb&quot;,&quot;chip_types&quot;:[&quot;header&quot;]}]]"/>
  <p:tag name="KSO_WM_CHIP_DECFILLPROP" val="[]"/>
  <p:tag name="KSO_WM_SLIDE_ID" val="custom20223975_22"/>
  <p:tag name="KSO_WM_TEMPLATE_SUBCATEGORY" val="21"/>
  <p:tag name="KSO_WM_TEMPLATE_MASTER_TYPE" val="1"/>
  <p:tag name="KSO_WM_TEMPLATE_COLOR_TYPE" val="1"/>
  <p:tag name="KSO_WM_SLIDE_ITEM_CNT" val="0"/>
  <p:tag name="KSO_WM_SLIDE_INDEX" val="22"/>
  <p:tag name="KSO_WM_TAG_VERSION" val="1.0"/>
  <p:tag name="KSO_WM_SLIDE_LAYOUT" val="a_f"/>
  <p:tag name="KSO_WM_SLIDE_LAYOUT_CNT" val="1_1"/>
  <p:tag name="KSO_WM_CHIP_GROUPID" val="6161634d42060bf59843dffa"/>
  <p:tag name="KSO_WM_SLIDE_LAYOUT_INFO" val="{&quot;id&quot;:&quot;2022-07-20T10:49:55&quot;,&quot;margin&quot;:{&quot;bottom&quot;:8.830062866210938,&quot;left&quot;:6.670429229736328,&quot;right&quot;:6.6704301834106445,&quot;top&quot;:1.5804444551467896},&quot;type&quot;:0}"/>
  <p:tag name="KSO_WM_SLIDE_BK_DARK_LIGHT" val="2"/>
  <p:tag name="KSO_WM_SLIDE_BACKGROUND_TYPE" val="general"/>
  <p:tag name="KSO_WM_SLIDE_SUPPORT_FEATURE_TYPE" val="0"/>
  <p:tag name="KSO_WM_SLIDE_TYPE" val="endPage"/>
  <p:tag name="KSO_WM_CHIP_COLORING" val="1"/>
  <p:tag name="KSO_WM_SLIDE_SUBTYPE" val="pureTxt"/>
  <p:tag name="KSO_WM_TEMPLATE_ASSEMBLE_XID" val="62d76d4d02b43a043dd50331"/>
  <p:tag name="KSO_WM_TEMPLATE_ASSEMBLE_GROUPID" val="62d75af202b43a043dd450c6"/>
</p:tagLst>
</file>

<file path=ppt/tags/tag144.xml><?xml version="1.0" encoding="utf-8"?>
<p:tagLst xmlns:p="http://schemas.openxmlformats.org/presentationml/2006/main">
  <p:tag name="KSO_WM_BEAUTIFY_FLAG" val=""/>
  <p:tag name="YOO_CHATSHAPE_TYPE" val="YOO_CHATSHAPE_TITLE"/>
</p:tagLst>
</file>

<file path=ppt/tags/tag145.xml><?xml version="1.0" encoding="utf-8"?>
<p:tagLst xmlns:p="http://schemas.openxmlformats.org/presentationml/2006/main">
  <p:tag name="KSO_WM_BEAUTIFY_FLAG" val=""/>
  <p:tag name="YOO_CHATSHAPE_TYPE" val="YOO_CHATSHAPE_SUBTITLE"/>
</p:tagLst>
</file>

<file path=ppt/tags/tag146.xml><?xml version="1.0" encoding="utf-8"?>
<p:tagLst xmlns:p="http://schemas.openxmlformats.org/presentationml/2006/main">
  <p:tag name="YOO_CHATSHAPE_TYPE" val="YOO_CHATSHAPE_NUM"/>
</p:tagLst>
</file>

<file path=ppt/tags/tag147.xml><?xml version="1.0" encoding="utf-8"?>
<p:tagLst xmlns:p="http://schemas.openxmlformats.org/presentationml/2006/main">
  <p:tag name="YOO_CHATPAGE_TYPE" val="YOO_CHATPAGE_CHATPER"/>
</p:tagLst>
</file>

<file path=ppt/tags/tag14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160_1*a*1"/>
  <p:tag name="KSO_WM_TEMPLATE_CATEGORY" val="diagram"/>
  <p:tag name="KSO_WM_TEMPLATE_INDEX" val="20213160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4f3fbdd3b91a40dd9f776a411ddf8e9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t&quot;,&quot;fill_mode&quot;:&quot;full&quot;,&quot;sacle_strategy&quot;:&quot;smart&quot;}"/>
  <p:tag name="KSO_WM_ASSEMBLE_CHIP_INDEX" val="f8e2393714e646aea6be5b0e18f62e80"/>
  <p:tag name="KSO_WM_UNIT_TEXT_FILL_FORE_SCHEMECOLOR_INDEX_BRIGHTNESS" val="0"/>
  <p:tag name="KSO_WM_UNIT_TEXT_FILL_FORE_SCHEMECOLOR_INDEX" val="13"/>
  <p:tag name="KSO_WM_UNIT_TEXT_FILL_TYPE" val="1"/>
  <p:tag name="KSO_WM_TEMPLATE_ASSEMBLE_XID" val="63895f930c9383becde52e85"/>
  <p:tag name="KSO_WM_TEMPLATE_ASSEMBLE_GROUPID" val="63895f930c9383becde52e85"/>
</p:tagLst>
</file>

<file path=ppt/tags/tag149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地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地表达观点，往往事半功倍。当您的内容到达这个限度时，或许已经不纯粹作用于演示，极大可能运用于阅读领域；无论是传播观点、知识分享还是汇报工作，内容的详尽固然重要，但请一定注意信息框架的清晰，这样才能使内容层次分明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3160_1*f*1"/>
  <p:tag name="KSO_WM_TEMPLATE_CATEGORY" val="diagram"/>
  <p:tag name="KSO_WM_TEMPLATE_INDEX" val="20213160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301"/>
  <p:tag name="KSO_WM_UNIT_SHOW_EDIT_AREA_INDICATION" val="1"/>
  <p:tag name="KSO_WM_CHIP_GROUPID" val="5e6b05596848fb12bee65ac8"/>
  <p:tag name="KSO_WM_CHIP_XID" val="5e6b05596848fb12bee65aca"/>
  <p:tag name="KSO_WM_UNIT_DEC_AREA_ID" val="7896d46c8a664be9b88d3ae3163559d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f93ca8eca27a42d19db8171c8f2343ff"/>
  <p:tag name="KSO_WM_UNIT_SUPPORT_UNIT_TYPE" val="[&quot;d&quot;,&quot;α&quot;,&quot;β&quot;,&quot;θ&quot;]"/>
  <p:tag name="KSO_WM_UNIT_TEXT_FILL_FORE_SCHEMECOLOR_INDEX_BRIGHTNESS" val="0.25"/>
  <p:tag name="KSO_WM_UNIT_TEXT_FILL_FORE_SCHEMECOLOR_INDEX" val="13"/>
  <p:tag name="KSO_WM_UNIT_TEXT_FILL_TYPE" val="1"/>
  <p:tag name="KSO_WM_TEMPLATE_ASSEMBLE_XID" val="63895f930c9383becde52e85"/>
  <p:tag name="KSO_WM_TEMPLATE_ASSEMBLE_GROUPID" val="63895f930c9383becde52e85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VALUE" val="465*97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diagram20213160_1*d*2"/>
  <p:tag name="KSO_WM_TEMPLATE_CATEGORY" val="diagram"/>
  <p:tag name="KSO_WM_TEMPLATE_INDEX" val="20213160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5c1abc5f09aa435ca872504a850a95a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e24af4a577a4d7caa6e95b8d16d9f29"/>
  <p:tag name="KSO_WM_TEMPLATE_ASSEMBLE_XID" val="63895f930c9383becde52e85"/>
  <p:tag name="KSO_WM_TEMPLATE_ASSEMBLE_GROUPID" val="63895f930c9383becde52e85"/>
</p:tagLst>
</file>

<file path=ppt/tags/tag151.xml><?xml version="1.0" encoding="utf-8"?>
<p:tagLst xmlns:p="http://schemas.openxmlformats.org/presentationml/2006/main">
  <p:tag name="KSO_WM_UNIT_VALUE" val="465*97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3160_1*d*1"/>
  <p:tag name="KSO_WM_TEMPLATE_CATEGORY" val="diagram"/>
  <p:tag name="KSO_WM_TEMPLATE_INDEX" val="20213160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755fdd71eef84c77b0abec1ef08d0bc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404f75cd3ecc4a1187852b5127fadf68"/>
  <p:tag name="KSO_WM_TEMPLATE_ASSEMBLE_XID" val="63895f930c9383becde52e85"/>
  <p:tag name="KSO_WM_TEMPLATE_ASSEMBLE_GROUPID" val="63895f930c9383becde52e85"/>
</p:tagLst>
</file>

<file path=ppt/tags/tag152.xml><?xml version="1.0" encoding="utf-8"?>
<p:tagLst xmlns:p="http://schemas.openxmlformats.org/presentationml/2006/main">
  <p:tag name="KSO_WM_UNIT_VALUE" val="465*97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3"/>
  <p:tag name="KSO_WM_UNIT_ID" val="diagram20213160_1*d*3"/>
  <p:tag name="KSO_WM_TEMPLATE_CATEGORY" val="diagram"/>
  <p:tag name="KSO_WM_TEMPLATE_INDEX" val="20213160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3037315457694cccbf3aa6366e8dbee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eb443ae645044cd48c5f559cf063b1bc"/>
  <p:tag name="KSO_WM_TEMPLATE_ASSEMBLE_XID" val="63895f930c9383becde52e85"/>
  <p:tag name="KSO_WM_TEMPLATE_ASSEMBLE_GROUPID" val="63895f930c9383becde52e85"/>
</p:tagLst>
</file>

<file path=ppt/tags/tag153.xml><?xml version="1.0" encoding="utf-8"?>
<p:tagLst xmlns:p="http://schemas.openxmlformats.org/presentationml/2006/main">
  <p:tag name="YOO_CHATPPT_CONTENT" val="1"/>
  <p:tag name="KSO_WM_SLIDE_ID" val="diagram20213160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13160"/>
  <p:tag name="KSO_WM_SLIDE_LAYOUT" val="a_d_f"/>
  <p:tag name="KSO_WM_SLIDE_LAYOUT_CNT" val="1_3_1"/>
  <p:tag name="KSO_WM_TEMPLATE_THUMBS_INDEX" val="1、4、7、12、13、14、15、16、17、18、20、24、25、28、33、36、40、43、44"/>
  <p:tag name="KSO_WM_SLIDE_SIZE" val="864*444"/>
  <p:tag name="KSO_WM_SLIDE_POSITION" val="48*4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2-12-02T10:14:43&quot;,&quot;maxSize&quot;:{&quot;size1&quot;:29.99960637530657},&quot;minSize&quot;:{&quot;size1&quot;:18.99960637530657},&quot;normalSize&quot;:{&quot;size1&quot;:18.99960637530657},&quot;subLayout&quot;:[{&quot;id&quot;:&quot;2022-12-02T10:14:43&quot;,&quot;margin&quot;:{&quot;bottom&quot;:0.02600000612437725,&quot;left&quot;:1.6929999589920044,&quot;right&quot;:1.6929999589920044,&quot;top&quot;:1.6929999589920044},&quot;type&quot;:0},{&quot;id&quot;:&quot;2022-12-02T10:14:43&quot;,&quot;maxSize&quot;:{&quot;size1&quot;:61.69951404594988},&quot;minSize&quot;:{&quot;size1&quot;:45.29951404594988},&quot;normalSize&quot;:{&quot;size1&quot;:53.49951404594988},&quot;subLayout&quot;:[{&quot;id&quot;:&quot;2022-12-02T10:14:43&quot;,&quot;margin&quot;:{&quot;bottom&quot;:0.02600000612437725,&quot;left&quot;:1.6929999589920044,&quot;right&quot;:1.6929999589920044,&quot;top&quot;:0.609000027179718},&quot;type&quot;:0},{&quot;direction&quot;:1,&quot;id&quot;:&quot;2022-12-02T10:14:43&quot;,&quot;maxSize&quot;:{&quot;size1&quot;:46.19968846638997},&quot;minSize&quot;:{&quot;size1&quot;:27.499688466389976},&quot;normalSize&quot;:{&quot;size1&quot;:27.499792633056643},&quot;subLayout&quot;:[{&quot;id&quot;:&quot;2022-12-02T10:14:43&quot;,&quot;margin&quot;:{&quot;bottom&quot;:1.6929999589920044,&quot;left&quot;:1.6929999589920044,&quot;right&quot;:0.02600000612437725,&quot;top&quot;:0.8199999928474426},&quot;type&quot;:0},{&quot;direction&quot;:1,&quot;id&quot;:&quot;2022-12-02T10:14:43&quot;,&quot;maxSize&quot;:{&quot;size1&quot;:55.699570299828565},&quot;minSize&quot;:{&quot;size1&quot;:27.399570299828564},&quot;normalSize&quot;:{&quot;size1&quot;:30.026231257674766},&quot;subLayout&quot;:[{&quot;id&quot;:&quot;2022-12-02T10:14:43&quot;,&quot;margin&quot;:{&quot;bottom&quot;:1.6929999589920044,&quot;left&quot;:0.6079999208450317,&quot;right&quot;:0.02600000612437725,&quot;top&quot;:0.8199999928474426},&quot;type&quot;:0},{&quot;id&quot;:&quot;2022-12-02T10:14:43&quot;,&quot;margin&quot;:{&quot;bottom&quot;:1.6929999589920044,&quot;left&quot;:0.6079999208450317,&quot;right&quot;:1.6929999589920044,&quot;top&quot;:0.8199999928474426},&quot;type&quot;:0}],&quot;type&quot;:0}],&quot;type&quot;:0}]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96762553136823a5e6236"/>
  <p:tag name="KSO_WM_CHIP_FILLPROP" val="[[{&quot;text_align&quot;:&quot;ct&quot;,&quot;text_direction&quot;:&quot;horizontal&quot;,&quot;support_big_font&quot;:false,&quot;picture_toward&quot;:0,&quot;picture_dockside&quot;:[],&quot;fill_id&quot;:&quot;a80bd3e4f6ea440a9773b4ea338f1802&quot;,&quot;fill_align&quot;:&quot;ct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67afa7e58bb64ab5a8412f4a48c88fdd&quot;,&quot;fill_align&quot;:&quot;cm&quot;,&quot;chip_types&quot;:[&quot;text&quot;,&quot;picture&quot;,&quot;chart&quot;,&quot;table&quot;,&quot;video&quot;]},{&quot;text_align&quot;:&quot;lt&quot;,&quot;text_direction&quot;:&quot;horizontal&quot;,&quot;support_big_font&quot;:false,&quot;picture_toward&quot;:0,&quot;picture_dockside&quot;:[],&quot;fill_id&quot;:&quot;84a69dc0638543c4a7f5a4d9a2404f0e&quot;,&quot;fill_align&quot;:&quot;lt&quot;,&quot;chip_types&quot;:[&quot;picture&quot;]},{&quot;text_align&quot;:&quot;lt&quot;,&quot;text_direction&quot;:&quot;horizontal&quot;,&quot;support_big_font&quot;:false,&quot;picture_toward&quot;:0,&quot;picture_dockside&quot;:[],&quot;fill_id&quot;:&quot;f672932c75c74e8f9be428ecdd6b1c67&quot;,&quot;fill_align&quot;:&quot;lt&quot;,&quot;chip_types&quot;:[&quot;picture&quot;]},{&quot;text_align&quot;:&quot;lt&quot;,&quot;text_direction&quot;:&quot;horizontal&quot;,&quot;support_big_font&quot;:false,&quot;picture_toward&quot;:0,&quot;picture_dockside&quot;:[],&quot;fill_id&quot;:&quot;c20367068df44e0a9212fd6147957f3b&quot;,&quot;fill_align&quot;:&quot;lt&quot;,&quot;chip_types&quot;:[&quot;picture&quot;]}],[{&quot;text_align&quot;:&quot;ct&quot;,&quot;text_direction&quot;:&quot;horizontal&quot;,&quot;support_big_font&quot;:false,&quot;picture_toward&quot;:0,&quot;picture_dockside&quot;:[],&quot;fill_id&quot;:&quot;a80bd3e4f6ea440a9773b4ea338f1802&quot;,&quot;fill_align&quot;:&quot;ct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67afa7e58bb64ab5a8412f4a48c88fdd&quot;,&quot;fill_align&quot;:&quot;cm&quot;,&quot;chip_types&quot;:[&quot;picture&quot;,&quot;chart&quot;,&quot;table&quot;,&quot;video&quot;]},{&quot;text_align&quot;:&quot;lt&quot;,&quot;text_direction&quot;:&quot;horizontal&quot;,&quot;support_big_font&quot;:false,&quot;picture_toward&quot;:0,&quot;picture_dockside&quot;:[],&quot;fill_id&quot;:&quot;84a69dc0638543c4a7f5a4d9a2404f0e&quot;,&quot;fill_align&quot;:&quot;lt&quot;,&quot;chip_types&quot;:[&quot;text&quot;]},{&quot;text_align&quot;:&quot;lt&quot;,&quot;text_direction&quot;:&quot;horizontal&quot;,&quot;support_big_font&quot;:false,&quot;picture_toward&quot;:0,&quot;picture_dockside&quot;:[],&quot;fill_id&quot;:&quot;f672932c75c74e8f9be428ecdd6b1c67&quot;,&quot;fill_align&quot;:&quot;lt&quot;,&quot;chip_types&quot;:[&quot;text&quot;]},{&quot;text_align&quot;:&quot;lt&quot;,&quot;text_direction&quot;:&quot;horizontal&quot;,&quot;support_big_font&quot;:false,&quot;picture_toward&quot;:0,&quot;picture_dockside&quot;:[],&quot;fill_id&quot;:&quot;c20367068df44e0a9212fd6147957f3b&quot;,&quot;fill_align&quot;:&quot;lt&quot;,&quot;chip_types&quot;:[&quot;text&quot;]}]]"/>
  <p:tag name="KSO_WM_SLIDE_CAN_ADD_NAVIGATION" val="1"/>
  <p:tag name="FIXED_XID_TMP" val="5f5ee1ca4d6848d78f644aed"/>
  <p:tag name="KSO_WM_CHIP_DECFILLPROP" val="[]"/>
  <p:tag name="KSO_WM_CHIP_GROUPID" val="5f5ee1ca4d6848d78f644aed"/>
  <p:tag name="KSO_WM_SLIDE_BK_DARK_LIGHT" val="2"/>
  <p:tag name="KSO_WM_SLIDE_BACKGROUND_TYPE" val="general"/>
  <p:tag name="KSO_WM_SLIDE_SUPPORT_FEATURE_TYPE" val="0"/>
  <p:tag name="KSO_WM_TEMPLATE_ASSEMBLE_XID" val="63895f930c9383becde52e85"/>
  <p:tag name="KSO_WM_TEMPLATE_ASSEMBLE_GROUPID" val="63895f930c9383becde52e85"/>
</p:tagLst>
</file>

<file path=ppt/tags/tag15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678_1*a*1"/>
  <p:tag name="KSO_WM_TEMPLATE_CATEGORY" val="diagram"/>
  <p:tag name="KSO_WM_TEMPLATE_INDEX" val="20213678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295ac26f9564e76a2ffa7566d716c7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03760ed357f140dca8a63b6e5dd59a63"/>
  <p:tag name="KSO_WM_UNIT_TEXT_FILL_FORE_SCHEMECOLOR_INDEX_BRIGHTNESS" val="0"/>
  <p:tag name="KSO_WM_UNIT_TEXT_FILL_FORE_SCHEMECOLOR_INDEX" val="13"/>
  <p:tag name="KSO_WM_UNIT_TEXT_FILL_TYPE" val="1"/>
  <p:tag name="KSO_WM_TEMPLATE_ASSEMBLE_XID" val="60656ebb4054ed1e2fb7feb3"/>
  <p:tag name="KSO_WM_TEMPLATE_ASSEMBLE_GROUPID" val="60656ebb4054ed1e2fb7feb3"/>
</p:tagLst>
</file>

<file path=ppt/tags/tag155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的表达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3678_1*f*1"/>
  <p:tag name="KSO_WM_TEMPLATE_CATEGORY" val="diagram"/>
  <p:tag name="KSO_WM_TEMPLATE_INDEX" val="2021367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210"/>
  <p:tag name="KSO_WM_UNIT_SHOW_EDIT_AREA_INDICATION" val="1"/>
  <p:tag name="KSO_WM_CHIP_GROUPID" val="5e6b05596848fb12bee65ac8"/>
  <p:tag name="KSO_WM_CHIP_XID" val="5e6b05596848fb12bee65aca"/>
  <p:tag name="KSO_WM_UNIT_DEC_AREA_ID" val="5e619ed04276414a9b998be01bd62c2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f11d0acbeaf0477d9524e8e7f21857a3"/>
  <p:tag name="KSO_WM_UNIT_TEXT_FILL_FORE_SCHEMECOLOR_INDEX_BRIGHTNESS" val="0.25"/>
  <p:tag name="KSO_WM_UNIT_TEXT_FILL_FORE_SCHEMECOLOR_INDEX" val="13"/>
  <p:tag name="KSO_WM_UNIT_TEXT_FILL_TYPE" val="1"/>
  <p:tag name="KSO_WM_TEMPLATE_ASSEMBLE_XID" val="60656ebb4054ed1e2fb7feb3"/>
  <p:tag name="KSO_WM_TEMPLATE_ASSEMBLE_GROUPID" val="60656ebb4054ed1e2fb7feb3"/>
</p:tagLst>
</file>

<file path=ppt/tags/tag156.xml><?xml version="1.0" encoding="utf-8"?>
<p:tagLst xmlns:p="http://schemas.openxmlformats.org/presentationml/2006/main">
  <p:tag name="KSO_WM_UNIT_VALUE" val="1015*635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diagram20213678_1*d*2"/>
  <p:tag name="KSO_WM_TEMPLATE_CATEGORY" val="diagram"/>
  <p:tag name="KSO_WM_TEMPLATE_INDEX" val="2021367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4b45da9d5dfa46c1b11f974c2c2eb3d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9c192e2418834246ab87899559f36d71"/>
  <p:tag name="KSO_WM_TEMPLATE_ASSEMBLE_XID" val="60656ebb4054ed1e2fb7feb3"/>
  <p:tag name="KSO_WM_TEMPLATE_ASSEMBLE_GROUPID" val="60656ebb4054ed1e2fb7feb3"/>
</p:tagLst>
</file>

<file path=ppt/tags/tag157.xml><?xml version="1.0" encoding="utf-8"?>
<p:tagLst xmlns:p="http://schemas.openxmlformats.org/presentationml/2006/main">
  <p:tag name="KSO_WM_UNIT_VALUE" val="1015*635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3678_1*d*1"/>
  <p:tag name="KSO_WM_TEMPLATE_CATEGORY" val="diagram"/>
  <p:tag name="KSO_WM_TEMPLATE_INDEX" val="2021367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203e16b4d31f4a1a893c65d85168710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134781196b214e44a7696ad635a6bbe0"/>
  <p:tag name="KSO_WM_TEMPLATE_ASSEMBLE_XID" val="60656ebb4054ed1e2fb7feb3"/>
  <p:tag name="KSO_WM_TEMPLATE_ASSEMBLE_GROUPID" val="60656ebb4054ed1e2fb7feb3"/>
</p:tagLst>
</file>

<file path=ppt/tags/tag158.xml><?xml version="1.0" encoding="utf-8"?>
<p:tagLst xmlns:p="http://schemas.openxmlformats.org/presentationml/2006/main">
  <p:tag name="YOO_CHATPPT_CONTENT" val="1"/>
  <p:tag name="KSO_WM_SLIDE_ID" val="diagram2021367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396"/>
  <p:tag name="KSO_WM_SLIDE_POSITION" val="48*48"/>
  <p:tag name="KSO_WM_TAG_VERSION" val="1.0"/>
  <p:tag name="KSO_WM_BEAUTIFY_FLAG" val="#wm#"/>
  <p:tag name="KSO_WM_TEMPLATE_CATEGORY" val="diagram"/>
  <p:tag name="KSO_WM_TEMPLATE_INDEX" val="20213678"/>
  <p:tag name="KSO_WM_SLIDE_LAYOUT" val="a_d_f"/>
  <p:tag name="KSO_WM_SLIDE_LAYOUT_CNT" val="1_2_1"/>
  <p:tag name="KSO_WM_SLIDE_BACKGROUND" val="[&quot;general&quot;]"/>
  <p:tag name="KSO_WM_SLIDE_RATIO" val="1.777778"/>
  <p:tag name="KSO_WM_CHIP_INFOS" val="{&quot;type&quot;:&quot;0&quot;,&quot;layout_type&quot;:&quot;topbottom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f696415553136823a5e6156"/>
  <p:tag name="KSO_WM_CHIP_FILLPROP" val="[[{&quot;fill_id&quot;:&quot;fbc1d1c81b9c4bca8f09873cfc4ac6db&quot;,&quot;fill_align&quot;:&quot;lt&quot;,&quot;text_align&quot;:&quot;lt&quot;,&quot;text_direction&quot;:&quot;horizontal&quot;,&quot;chip_types&quot;:[&quot;header&quot;]},{&quot;fill_id&quot;:&quot;588f9a5b72c44a43a0ddb38d41c834ba&quot;,&quot;fill_align&quot;:&quot;cm&quot;,&quot;text_align&quot;:&quot;lm&quot;,&quot;text_direction&quot;:&quot;horizontal&quot;,&quot;chip_types&quot;:[&quot;picture&quot;],&quot;support_features&quot;:[&quot;collage&quot;]},{&quot;fill_id&quot;:&quot;748f79d38ce74d5ba424b3c8e9f050b3&quot;,&quot;fill_align&quot;:&quot;cm&quot;,&quot;text_align&quot;:&quot;lm&quot;,&quot;text_direction&quot;:&quot;horizontal&quot;,&quot;chip_types&quot;:[&quot;picture&quot;]},{&quot;fill_id&quot;:&quot;5815538d69964912b8432910c876e399&quot;,&quot;fill_align&quot;:&quot;cm&quot;,&quot;text_align&quot;:&quot;lm&quot;,&quot;text_direction&quot;:&quot;horizontal&quot;,&quot;chip_types&quot;:[&quot;text&quot;,&quot;picture&quot;]}],[{&quot;fill_id&quot;:&quot;fbc1d1c81b9c4bca8f09873cfc4ac6db&quot;,&quot;fill_align&quot;:&quot;lt&quot;,&quot;text_align&quot;:&quot;lt&quot;,&quot;text_direction&quot;:&quot;horizontal&quot;,&quot;chip_types&quot;:[&quot;header&quot;]},{&quot;fill_id&quot;:&quot;588f9a5b72c44a43a0ddb38d41c834ba&quot;,&quot;fill_align&quot;:&quot;cm&quot;,&quot;text_align&quot;:&quot;lm&quot;,&quot;text_direction&quot;:&quot;horizontal&quot;,&quot;chip_types&quot;:[&quot;text&quot;],&quot;support_features&quot;:[&quot;collage&quot;]},{&quot;fill_id&quot;:&quot;748f79d38ce74d5ba424b3c8e9f050b3&quot;,&quot;fill_align&quot;:&quot;cm&quot;,&quot;text_align&quot;:&quot;lm&quot;,&quot;text_direction&quot;:&quot;horizontal&quot;,&quot;chip_types&quot;:[&quot;picture&quot;]},{&quot;fill_id&quot;:&quot;5815538d69964912b8432910c876e399&quot;,&quot;fill_align&quot;:&quot;cm&quot;,&quot;text_align&quot;:&quot;lm&quot;,&quot;text_direction&quot;:&quot;horizontal&quot;,&quot;chip_types&quot;:[&quot;picture&quot;]}]]"/>
  <p:tag name="FIXED_XID_TMP" val="5f5ee1ca4d6848d78f644aec"/>
  <p:tag name="KSO_WM_CHIP_DECFILLPROP" val="[]"/>
  <p:tag name="KSO_WM_SLIDE_CAN_ADD_NAVIGATION" val="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15:23&quot;,&quot;maxSize&quot;:{&quot;size1&quot;:26.8},&quot;minSize&quot;:{&quot;size1&quot;:17.9},&quot;normalSize&quot;:{&quot;size1&quot;:17.9},&quot;subLayout&quot;:[{&quot;id&quot;:&quot;2021-04-01T15:15:23&quot;,&quot;margin&quot;:{&quot;bottom&quot;:0.02600000612437725,&quot;left&quot;:1.6929999589920044,&quot;right&quot;:1.6929999589920044,&quot;top&quot;:1.6929999589920044},&quot;type&quot;:0},{&quot;direction&quot;:1,&quot;id&quot;:&quot;2021-04-01T15:15:23&quot;,&quot;maxSize&quot;:{&quot;size1&quot;:52.500139474868774},&quot;minSize&quot;:{&quot;size1&quot;:23.800139474868775},&quot;normalSize&quot;:{&quot;size1&quot;:48.71142607643128},&quot;subLayout&quot;:[{&quot;id&quot;:&quot;2021-04-01T15:15:23&quot;,&quot;margin&quot;:{&quot;bottom&quot;:1.7280000448226929,&quot;left&quot;:1.6929999589920044,&quot;right&quot;:0,&quot;top&quot;:1.7020000219345093},&quot;type&quot;:0},{&quot;direction&quot;:1,&quot;id&quot;:&quot;2021-04-01T15:15:23&quot;,&quot;maxSize&quot;:{&quot;size1&quot;:46.100271941405474},&quot;minSize&quot;:{&quot;size1&quot;:0.0002719414054722254},&quot;normalSize&quot;:{&quot;size1&quot;:42.28703930635085},&quot;subLayout&quot;:[{&quot;id&quot;:&quot;2021-04-01T15:15:23&quot;,&quot;margin&quot;:{&quot;bottom&quot;:1.7280000448226929,&quot;left&quot;:0.8730000257492065,&quot;right&quot;:0,&quot;top&quot;:1.7020000219345093},&quot;type&quot;:0},{&quot;id&quot;:&quot;2021-04-01T15:15:23&quot;,&quot;margin&quot;:{&quot;bottom&quot;:1.7280000448226929,&quot;left&quot;:0.8730000257492065,&quot;right&quot;:1.6929999589920044,&quot;top&quot;:1.7020000219345093},&quot;type&quot;:0}],&quot;type&quot;:0}],&quot;type&quot;:0}],&quot;type&quot;:0}"/>
  <p:tag name="KSO_WM_CHIP_GROUPID" val="5f5ee1ca4d6848d78f644aec"/>
  <p:tag name="KSO_WM_SLIDE_BK_DARK_LIGHT" val="2"/>
  <p:tag name="KSO_WM_SLIDE_BACKGROUND_TYPE" val="general"/>
  <p:tag name="KSO_WM_SLIDE_SUPPORT_FEATURE_TYPE" val="0"/>
  <p:tag name="KSO_WM_TEMPLATE_ASSEMBLE_XID" val="60656ebb4054ed1e2fb7feb3"/>
  <p:tag name="KSO_WM_TEMPLATE_ASSEMBLE_GROUPID" val="60656ebb4054ed1e2fb7feb3"/>
</p:tagLst>
</file>

<file path=ppt/tags/tag159.xml><?xml version="1.0" encoding="utf-8"?>
<p:tagLst xmlns:p="http://schemas.openxmlformats.org/presentationml/2006/main">
  <p:tag name="KSO_WM_BEAUTIFY_FLAG" val=""/>
  <p:tag name="YOO_CHATSHAPE_TYPE" val="YOO_CHATSHAPE_TITLE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  <p:tag name="YOO_CHATSHAPE_TYPE" val="YOO_CHATSHAPE_SUBTITLE"/>
</p:tagLst>
</file>

<file path=ppt/tags/tag161.xml><?xml version="1.0" encoding="utf-8"?>
<p:tagLst xmlns:p="http://schemas.openxmlformats.org/presentationml/2006/main">
  <p:tag name="YOO_CHATSHAPE_TYPE" val="YOO_CHATSHAPE_NUM"/>
</p:tagLst>
</file>

<file path=ppt/tags/tag162.xml><?xml version="1.0" encoding="utf-8"?>
<p:tagLst xmlns:p="http://schemas.openxmlformats.org/presentationml/2006/main">
  <p:tag name="YOO_CHATPAGE_TYPE" val="YOO_CHATPAGE_CHATPER"/>
</p:tagLst>
</file>

<file path=ppt/tags/tag16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6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6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6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67.xml><?xml version="1.0" encoding="utf-8"?>
<p:tagLst xmlns:p="http://schemas.openxmlformats.org/presentationml/2006/main">
  <p:tag name="KSO_WM_BEAUTIFY_FLAG" val=""/>
  <p:tag name="YOO_CHATSHAPE_TYPE" val="YOO_CHATSHAPE_TITLE"/>
</p:tagLst>
</file>

<file path=ppt/tags/tag168.xml><?xml version="1.0" encoding="utf-8"?>
<p:tagLst xmlns:p="http://schemas.openxmlformats.org/presentationml/2006/main">
  <p:tag name="YOO_CHATSHAPE_TYPE" val="YOO_CHATSHAPE_CHILDCONTENT"/>
</p:tagLst>
</file>

<file path=ppt/tags/tag169.xml><?xml version="1.0" encoding="utf-8"?>
<p:tagLst xmlns:p="http://schemas.openxmlformats.org/presentationml/2006/main">
  <p:tag name="YOO_CHATSHAPE_TYPE" val="YOO_CHATSHAPE_CHILDCONTENT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YOO_CHATSHAPE_TYPE" val="YOO_CHATSHAPE_CHILDTITLE"/>
</p:tagLst>
</file>

<file path=ppt/tags/tag171.xml><?xml version="1.0" encoding="utf-8"?>
<p:tagLst xmlns:p="http://schemas.openxmlformats.org/presentationml/2006/main">
  <p:tag name="YOO_CHATSHAPE_TYPE" val="YOO_CHATSHAPE_CHILDTITLE"/>
</p:tagLst>
</file>

<file path=ppt/tags/tag172.xml><?xml version="1.0" encoding="utf-8"?>
<p:tagLst xmlns:p="http://schemas.openxmlformats.org/presentationml/2006/main">
  <p:tag name="YOO_CHATSHAPE_TYPE" val="YOO_CHATSHAPE_IMAGE"/>
  <p:tag name="TAG_CHATSHAPE_IMAGE_FILE" val="C:\Users\Administrator\AppData\Roaming\BIYOO\temp\0d783d71713745ed961e9c81f17d2cbb.png"/>
  <p:tag name="TAG_CHATSHAPE_IMAGE_URL" val="https://download.yoo-ai.com/copydone/20230412/8241886a-d90d-11ed-88df-fa163e050381.png"/>
</p:tagLst>
</file>

<file path=ppt/tags/tag173.xml><?xml version="1.0" encoding="utf-8"?>
<p:tagLst xmlns:p="http://schemas.openxmlformats.org/presentationml/2006/main">
  <p:tag name="YOO_CHATSHAPE_TYPE" val="YOO_CHATSHAPE_IMAGE"/>
  <p:tag name="TAG_CHATSHAPE_IMAGE_FILE" val="C:\Users\Administrator\AppData\Roaming\BIYOO\temp\e2be89f8da2c4cde886f31adece5879c.png"/>
  <p:tag name="TAG_CHATSHAPE_IMAGE_URL" val="https://download.yoo-ai.com/copydone/20230412/bfa42970-d90c-11ed-9023-fa163e050381.png"/>
</p:tagLst>
</file>

<file path=ppt/tags/tag174.xml><?xml version="1.0" encoding="utf-8"?>
<p:tagLst xmlns:p="http://schemas.openxmlformats.org/presentationml/2006/main">
  <p:tag name="TAG_CONTENT_TYPE" val="二级大纲2"/>
  <p:tag name="YOO_CHATPAGE_TYPE" val="YOO_CHATPAGE_MULTCONTENT"/>
</p:tagLst>
</file>

<file path=ppt/tags/tag175.xml><?xml version="1.0" encoding="utf-8"?>
<p:tagLst xmlns:p="http://schemas.openxmlformats.org/presentationml/2006/main">
  <p:tag name="YOO_PPT_THEMETITLE" val="金融行业市场现状分析报告"/>
  <p:tag name="TAG_PRESENTATION_STYLE" val="商务"/>
  <p:tag name="YOO_CHATPPT" val="1"/>
  <p:tag name="COMMONDATA" val="eyJoZGlkIjoiYzk4MGJlMjczMjg1NjUwMjY4ZDk3ZDI4OTZhMDk2NzkifQ==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YOO_CHATSHAPE_TYPE" val="YOO_CHATSHAPE_SUBTITLE"/>
</p:tagLst>
</file>

<file path=ppt/tags/tag64.xml><?xml version="1.0" encoding="utf-8"?>
<p:tagLst xmlns:p="http://schemas.openxmlformats.org/presentationml/2006/main">
  <p:tag name="YOO_CHATSHAPE_TYPE" val="YOO_CHATSHAPE_TITLE"/>
</p:tagLst>
</file>

<file path=ppt/tags/tag65.xml><?xml version="1.0" encoding="utf-8"?>
<p:tagLst xmlns:p="http://schemas.openxmlformats.org/presentationml/2006/main">
  <p:tag name="YOO_CHATPAGE_TYPE" val="YOO_CHATPAGE_COVER"/>
</p:tagLst>
</file>

<file path=ppt/tags/tag66.xml><?xml version="1.0" encoding="utf-8"?>
<p:tagLst xmlns:p="http://schemas.openxmlformats.org/presentationml/2006/main">
  <p:tag name="KSO_WM_UNIT_FILL_FORE_SCHEMECOLOR_INDEX_BRIGHTNESS" val="0.8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YOO_CHATSHAPE_TYPE" val="YOO_CHATSHAPE_ITEM"/>
</p:tagLst>
</file>

<file path=ppt/tags/tag68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1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6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YOO_CHATSHAPE_TYPE" val="YOO_CHATSHAPE_ITEM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UNIT_LINE_FORE_SCHEMECOLOR_INDEX_BRIGHTNESS" val="0"/>
  <p:tag name="KSO_WM_UNIT_LINE_FORE_SCHEMECOLOR_INDEX" val="1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7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YOO_CHATSHAPE_TYPE" val="YOO_CHATSHAPE_ITEM"/>
</p:tagLst>
</file>

<file path=ppt/tags/tag72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1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73.xml><?xml version="1.0" encoding="utf-8"?>
<p:tagLst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UNIT_LINE_FORE_SCHEMECOLOR_INDEX_BRIGHTNESS" val="0"/>
  <p:tag name="KSO_WM_UNIT_LINE_FORE_SCHEMECOLOR_INDEX" val="1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7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YOO_CHATSHAPE_TYPE" val="YOO_CHATSHAPE_ITEM"/>
</p:tagLst>
</file>

<file path=ppt/tags/tag7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YOO_CHATSHAPE_TYPE" val="YOO_CHATSHAPE_ITEM"/>
</p:tagLst>
</file>

<file path=ppt/tags/tag76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1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7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YOO_CHATSHAPE_TYPE" val="YOO_CHATSHAPE_ITEM"/>
</p:tagLst>
</file>

<file path=ppt/tags/tag78.xml><?xml version="1.0" encoding="utf-8"?>
<p:tagLst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UNIT_LINE_FORE_SCHEMECOLOR_INDEX_BRIGHTNESS" val="0"/>
  <p:tag name="KSO_WM_UNIT_LINE_FORE_SCHEMECOLOR_INDEX" val="1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79.xml><?xml version="1.0" encoding="utf-8"?>
<p:tagLst xmlns:p="http://schemas.openxmlformats.org/presentationml/2006/main">
  <p:tag name="KSO_WM_UNIT_PLACING_PICTURE_USER_VIEWPORT" val="{&quot;height&quot;:6494,&quot;width&quot;:8430}"/>
  <p:tag name="YOO_CHATSHAPE_TYPE" val="YOO_CHATSHAPE_IMAGE"/>
  <p:tag name="TAG_CHATSHAPE_IMAGE_FILE" val="C:\Users\Administrator\AppData\Roaming\BIYOO\temp\8b43ba65d9dd43de9f26d973009876c1.png"/>
  <p:tag name="TAG_CHATSHAPE_IMAGE_URL" val="https://download.yoo-ai.com/copydone/20230412/51741a44-d90e-11ed-9d83-fa163e050381.png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TAG_CONTENT_TYPE" val="1标题1内容2图"/>
  <p:tag name="YOO_CHATPAGE_TYPE" val="YOO_CHATPAGE_CONTENT"/>
</p:tagLst>
</file>

<file path=ppt/tags/tag81.xml><?xml version="1.0" encoding="utf-8"?>
<p:tagLst xmlns:p="http://schemas.openxmlformats.org/presentationml/2006/main">
  <p:tag name="KSO_WM_BEAUTIFY_FLAG" val=""/>
  <p:tag name="YOO_CHATSHAPE_TYPE" val="YOO_CHATSHAPE_TITLE"/>
</p:tagLst>
</file>

<file path=ppt/tags/tag82.xml><?xml version="1.0" encoding="utf-8"?>
<p:tagLst xmlns:p="http://schemas.openxmlformats.org/presentationml/2006/main">
  <p:tag name="KSO_WM_BEAUTIFY_FLAG" val=""/>
  <p:tag name="YOO_CHATSHAPE_TYPE" val="YOO_CHATSHAPE_SUBTITLE"/>
</p:tagLst>
</file>

<file path=ppt/tags/tag83.xml><?xml version="1.0" encoding="utf-8"?>
<p:tagLst xmlns:p="http://schemas.openxmlformats.org/presentationml/2006/main">
  <p:tag name="YOO_CHATSHAPE_TYPE" val="YOO_CHATSHAPE_NUM"/>
</p:tagLst>
</file>

<file path=ppt/tags/tag84.xml><?xml version="1.0" encoding="utf-8"?>
<p:tagLst xmlns:p="http://schemas.openxmlformats.org/presentationml/2006/main">
  <p:tag name="YOO_CHATPAGE_TYPE" val="YOO_CHATPAGE_CHATPER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7316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07316"/>
  <p:tag name="KSO_WM_UNIT_VALUE" val="901"/>
  <p:tag name="KSO_WM_TEMPLATE_ASSEMBLE_XID" val="6130c4e08b5cc6c91112a572"/>
  <p:tag name="KSO_WM_TEMPLATE_ASSEMBLE_GROUPID" val="6130c4e08b5cc6c91112a572"/>
</p:tagLst>
</file>

<file path=ppt/tags/tag8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小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diagram20207316_1*h_a*1_1"/>
  <p:tag name="KSO_WM_TEMPLATE_CATEGORY" val="diagram"/>
  <p:tag name="KSO_WM_TEMPLATE_INDEX" val="20207316"/>
  <p:tag name="KSO_WM_UNIT_LAYERLEVEL" val="1_1"/>
  <p:tag name="KSO_WM_TAG_VERSION" val="1.0"/>
  <p:tag name="KSO_WM_BEAUTIFY_FLAG" val="#wm#"/>
  <p:tag name="KSO_WM_UNIT_DEFAULT_FONT" val="18;24;2"/>
  <p:tag name="KSO_WM_UNIT_BLOCK" val="0"/>
  <p:tag name="KSO_WM_UNIT_SHOW_EDIT_AREA_INDICATION" val="1"/>
  <p:tag name="KSO_WM_CHIP_GROUPID" val="5e6b05b36848fb12bee65ad8"/>
  <p:tag name="KSO_WM_CHIP_XID" val="5e6b05b36848fb12bee65ada"/>
  <p:tag name="KSO_WM_UNIT_DEC_AREA_ID" val="fbf30eb0f3454347bdf963c338005e1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4a1bb23867a44589820127769466a9ae"/>
  <p:tag name="KSO_WM_UNIT_TEXT_FILL_FORE_SCHEMECOLOR_INDEX_BRIGHTNESS" val="0"/>
  <p:tag name="KSO_WM_UNIT_TEXT_FILL_FORE_SCHEMECOLOR_INDEX" val="13"/>
  <p:tag name="KSO_WM_UNIT_TEXT_FILL_TYPE" val="1"/>
  <p:tag name="KSO_WM_TEMPLATE_ASSEMBLE_XID" val="6130c4e08b5cc6c91112a572"/>
  <p:tag name="KSO_WM_TEMPLATE_ASSEMBLE_GROUPID" val="6130c4e08b5cc6c91112a572"/>
</p:tagLst>
</file>

<file path=ppt/tags/tag87.xml><?xml version="1.0" encoding="utf-8"?>
<p:tagLst xmlns:p="http://schemas.openxmlformats.org/presentationml/2006/main">
  <p:tag name="KSO_WM_UNIT_TEX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07316_1*h_f*1_1"/>
  <p:tag name="KSO_WM_TEMPLATE_CATEGORY" val="diagram"/>
  <p:tag name="KSO_WM_TEMPLATE_INDEX" val="20207316"/>
  <p:tag name="KSO_WM_UNIT_LAYERLEVEL" val="1_1"/>
  <p:tag name="KSO_WM_TAG_VERSION" val="1.0"/>
  <p:tag name="KSO_WM_BEAUTIFY_FLAG" val="#wm#"/>
  <p:tag name="KSO_WM_UNIT_SUBTYPE" val="a"/>
  <p:tag name="KSO_WM_UNIT_DEFAULT_FONT" val="14;20;2"/>
  <p:tag name="KSO_WM_UNIT_BLOCK" val="0"/>
  <p:tag name="KSO_WM_UNIT_VALUE" val="182"/>
  <p:tag name="KSO_WM_UNIT_SHOW_EDIT_AREA_INDICATION" val="1"/>
  <p:tag name="KSO_WM_CHIP_GROUPID" val="5e6b05b36848fb12bee65ad8"/>
  <p:tag name="KSO_WM_CHIP_XID" val="5e6b05b36848fb12bee65ada"/>
  <p:tag name="KSO_WM_UNIT_DEC_AREA_ID" val="3679ce9c890c4ad59adc6924ed452ef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4a1bb23867a44589820127769466a9ae"/>
  <p:tag name="KSO_WM_UNIT_TEXT_FILL_FORE_SCHEMECOLOR_INDEX_BRIGHTNESS" val="0.25"/>
  <p:tag name="KSO_WM_UNIT_TEXT_FILL_FORE_SCHEMECOLOR_INDEX" val="13"/>
  <p:tag name="KSO_WM_UNIT_TEXT_FILL_TYPE" val="1"/>
  <p:tag name="KSO_WM_TEMPLATE_ASSEMBLE_XID" val="6130c4e08b5cc6c91112a572"/>
  <p:tag name="KSO_WM_TEMPLATE_ASSEMBLE_GROUPID" val="6130c4e08b5cc6c91112a572"/>
</p:tagLst>
</file>

<file path=ppt/tags/tag88.xml><?xml version="1.0" encoding="utf-8"?>
<p:tagLst xmlns:p="http://schemas.openxmlformats.org/presentationml/2006/main">
  <p:tag name="YOO_CHATPPT_CONTENT" val="1"/>
  <p:tag name="KSO_WM_BEAUTIFY_FLAG" val="#wm#"/>
  <p:tag name="KSO_WM_TEMPLATE_CATEGORY" val="diagram"/>
  <p:tag name="KSO_WM_TEMPLATE_INDEX" val="20207316"/>
  <p:tag name="KSO_WM_SLIDE_LAYOUT_INFO" val="{&quot;direction&quot;:1,&quot;id&quot;:&quot;2021-09-02T20:34:40&quot;,&quot;maxSize&quot;:{&quot;size1&quot;:100},&quot;minSize&quot;:{&quot;size1&quot;:100},&quot;normalSize&quot;:{&quot;size1&quot;:100},&quot;subLayout&quot;:[{&quot;backgroundInfo&quot;:[{&quot;bottom&quot;:0.155555561,&quot;bottomAbs&quot;:false,&quot;left&quot;:0,&quot;leftAbs&quot;:false,&quot;right&quot;:0,&quot;rightAbs&quot;:false,&quot;top&quot;:0.155555561,&quot;topAbs&quot;:false,&quot;type&quot;:&quot;belt&quot;}],&quot;id&quot;:&quot;2021-09-02T20:34:40&quot;,&quot;maxSize&quot;:{&quot;size1&quot;:12.07131847805447},&quot;minSize&quot;:{&quot;size1&quot;:12.07131847805447},&quot;normalSize&quot;:{&quot;size1&quot;:12.07131847805447},&quot;subLayout&quot;:[{&quot;id&quot;:&quot;2021-09-02T20:34:40&quot;,&quot;type&quot;:0},{&quot;id&quot;:&quot;2021-09-02T20:34:40&quot;,&quot;maxSize&quot;:{&quot;size1&quot;:77.81433932099306},&quot;minSize&quot;:{&quot;size1&quot;:77.81433932099306},&quot;normalSize&quot;:{&quot;size1&quot;:77.81433932099306},&quot;subLayout&quot;:[{&quot;backgroundInfo&quot;:[{&quot;bottom&quot;:0,&quot;bottomAbs&quot;:false,&quot;left&quot;:0,&quot;leftAbs&quot;:false,&quot;right&quot;:0,&quot;rightAbs&quot;:false,&quot;top&quot;:0,&quot;topAbs&quot;:false,&quot;type&quot;:&quot;belt&quot;}],&quot;id&quot;:&quot;2021-09-02T20:34:40&quot;,&quot;margin&quot;:{&quot;bottom&quot;:0.4230000674724579,&quot;left&quot;:3.38700008392334,&quot;right&quot;:3.38700008392334,&quot;top&quot;:0.4230000674724579},&quot;maxSize&quot;:{&quot;size1&quot;:35.69267651100288},&quot;minSize&quot;:{&quot;size1&quot;:19.792676511002874},&quot;normalSize&quot;:{&quot;size1&quot;:19.792676511002874},&quot;subLayout&quot;:[{&quot;id&quot;:&quot;2021-09-02T20:34:40&quot;,&quot;margin&quot;:{&quot;bottom&quot;:0.04693020507693291,&quot;left&quot;:3.38700008392334,&quot;right&quot;:3.38700008392334,&quot;top&quot;:0.4230000674724579},&quot;type&quot;:0},{&quot;id&quot;:&quot;2021-09-02T20:34:40&quot;,&quot;margin&quot;:{&quot;bottom&quot;:0.4230000674724579,&quot;left&quot;:3.38700008392334,&quot;right&quot;:3.38700008392334,&quot;top&quot;:0.14886131882667542},&quot;type&quot;:0}],&quot;type&quot;:0},{&quot;id&quot;:&quot;2021-09-02T20:34:40&quot;,&quot;type&quot;:0}],&quot;type&quot;:0}],&quot;type&quot;:0},{&quot;id&quot;:&quot;2021-09-02T20:34:40&quot;,&quot;type&quot;:0}],&quot;type&quot;:0}"/>
  <p:tag name="KSO_WM_SLIDE_CAN_ADD_NAVIGATION" val="1"/>
  <p:tag name="KSO_WM_SLIDE_BACKGROUND" val="[&quot;belt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6f19c8605d5daf04fe6008"/>
  <p:tag name="KSO_WM_SLIDE_ID" val="diagram20207316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527.953*228.702"/>
  <p:tag name="KSO_WM_SLIDE_POSITION" val="215.998*179.299"/>
  <p:tag name="KSO_WM_TAG_VERSION" val="1.0"/>
  <p:tag name="KSO_WM_SLIDE_LAYOUT" val="h"/>
  <p:tag name="KSO_WM_SLIDE_LAYOUT_CNT" val="1"/>
  <p:tag name="KSO_WM_CHIP_FILLPROP" val="[[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5b370d9c62884a6b9c7db59bf9b89d92&quot;,&quot;fill_align&quot;:&quot;cm&quot;,&quot;chip_types&quot;:[&quot;diagram&quot;,&quot;pictext&quot;,&quot;picture&quot;,&quot;chart&quot;,&quot;table&quot;,&quot;video&quot;]}],[{&quot;text_align&quot;:&quot;lm&quot;,&quot;text_direction&quot;:&quot;horizontal&quot;,&quot;support_big_font&quot;:false,&quot;picture_toward&quot;:0,&quot;picture_dockside&quot;:[],&quot;fill_id&quot;:&quot;5b370d9c62884a6b9c7db59bf9b89d92&quot;,&quot;fill_align&quot;:&quot;lm&quot;,&quot;chip_types&quot;:[&quot;text&quot;]}]]"/>
  <p:tag name="KSO_WM_CHIP_DECFILLPROP" val="[]"/>
  <p:tag name="KSO_WM_CHIP_GROUPID" val="5e6f19c8605d5daf04fe6007"/>
  <p:tag name="KSO_WM_SLIDE_BK_DARK_LIGHT" val="2"/>
  <p:tag name="KSO_WM_SLIDE_BACKGROUND_TYPE" val="belt"/>
  <p:tag name="KSO_WM_SLIDE_SUPPORT_FEATURE_TYPE" val="0"/>
  <p:tag name="KSO_WM_TEMPLATE_ASSEMBLE_XID" val="6130c4e08b5cc6c91112a572"/>
  <p:tag name="KSO_WM_TEMPLATE_ASSEMBLE_GROUPID" val="6130c4e08b5cc6c91112a57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7344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07344"/>
  <p:tag name="KSO_WM_UNIT_VALUE" val="1150"/>
  <p:tag name="KSO_WM_TEMPLATE_ASSEMBLE_XID" val="639b1e010c9383becde98962"/>
  <p:tag name="KSO_WM_TEMPLATE_ASSEMBLE_GROUPID" val="639b1e010c9383becde9896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344_1*a*1"/>
  <p:tag name="KSO_WM_TEMPLATE_CATEGORY" val="diagram"/>
  <p:tag name="KSO_WM_TEMPLATE_INDEX" val="20207344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448688b641024092a18abf49085d8bf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4af9ad92bc6e4af8850556a078c2563b"/>
  <p:tag name="KSO_WM_UNIT_TEXT_FILL_FORE_SCHEMECOLOR_INDEX_BRIGHTNESS" val="0"/>
  <p:tag name="KSO_WM_UNIT_TEXT_FILL_FORE_SCHEMECOLOR_INDEX" val="13"/>
  <p:tag name="KSO_WM_UNIT_TEXT_FILL_TYPE" val="1"/>
  <p:tag name="KSO_WM_TEMPLATE_ASSEMBLE_XID" val="639b1e010c9383becde98962"/>
  <p:tag name="KSO_WM_TEMPLATE_ASSEMBLE_GROUPID" val="639b1e010c9383becde98962"/>
</p:tagLst>
</file>

<file path=ppt/tags/tag91.xml><?xml version="1.0" encoding="utf-8"?>
<p:tagLst xmlns:p="http://schemas.openxmlformats.org/presentationml/2006/main">
  <p:tag name="KSO_WM_UNIT_VALUE" val="762*93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7344_1*d*1"/>
  <p:tag name="KSO_WM_TEMPLATE_CATEGORY" val="diagram"/>
  <p:tag name="KSO_WM_TEMPLATE_INDEX" val="20207344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593ac664144e4e7e84c05417264f0f1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c6a79cbd366c4ce0a4b7a78c3f1396fc"/>
  <p:tag name="KSO_WM_UNIT_SUPPORT_UNIT_TYPE" val="[&quot;d&quot;,&quot;β&quot;]"/>
  <p:tag name="KSO_WM_TEMPLATE_ASSEMBLE_XID" val="639b1e010c9383becde98962"/>
  <p:tag name="KSO_WM_TEMPLATE_ASSEMBLE_GROUPID" val="639b1e010c9383becde98962"/>
</p:tagLst>
</file>

<file path=ppt/tags/tag92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地阐述您的观点。您的内容已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344_1*f*1"/>
  <p:tag name="KSO_WM_TEMPLATE_CATEGORY" val="diagram"/>
  <p:tag name="KSO_WM_TEMPLATE_INDEX" val="2020734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33"/>
  <p:tag name="KSO_WM_UNIT_SHOW_EDIT_AREA_INDICATION" val="1"/>
  <p:tag name="KSO_WM_CHIP_GROUPID" val="5e6b05596848fb12bee65ac8"/>
  <p:tag name="KSO_WM_CHIP_XID" val="5e6b05596848fb12bee65aca"/>
  <p:tag name="KSO_WM_UNIT_DEC_AREA_ID" val="9ad4b9132153482b9acbd76717f60e5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7d6976c7559d45c2a3a211534fbd161f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UNIT_TEXT_FILL_FORE_SCHEMECOLOR_INDEX_BRIGHTNESS" val="0.25"/>
  <p:tag name="KSO_WM_UNIT_TEXT_FILL_FORE_SCHEMECOLOR_INDEX" val="13"/>
  <p:tag name="KSO_WM_UNIT_TEXT_FILL_TYPE" val="1"/>
  <p:tag name="KSO_WM_TEMPLATE_ASSEMBLE_XID" val="639b1e010c9383becde98962"/>
  <p:tag name="KSO_WM_TEMPLATE_ASSEMBLE_GROUPID" val="639b1e010c9383becde98962"/>
</p:tagLst>
</file>

<file path=ppt/tags/tag93.xml><?xml version="1.0" encoding="utf-8"?>
<p:tagLst xmlns:p="http://schemas.openxmlformats.org/presentationml/2006/main">
  <p:tag name="YOO_CHATPPT_CONTENT" val="1"/>
  <p:tag name="KSO_WM_BEAUTIFY_FLAG" val="#wm#"/>
  <p:tag name="KSO_WM_TEMPLATE_CATEGORY" val="diagram"/>
  <p:tag name="KSO_WM_TEMPLATE_INDEX" val="20207344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id&quot;:&quot;2022-12-15T21:15:47&quot;,&quot;maxSize&quot;:{&quot;size1&quot;:35.6},&quot;minSize&quot;:{&quot;size1&quot;:26.7},&quot;normalSize&quot;:{&quot;size1&quot;:26.7},&quot;subLayout&quot;:[{&quot;id&quot;:&quot;2022-12-15T21:15:47&quot;,&quot;margin&quot;:{&quot;bottom&quot;:0,&quot;left&quot;:1.6929999589920044,&quot;right&quot;:1.6929999589920044,&quot;top&quot;:1.6929999589920044},&quot;type&quot;:0},{&quot;direction&quot;:1,&quot;id&quot;:&quot;2022-12-15T21:15:47&quot;,&quot;maxSize&quot;:{&quot;size1&quot;:62.49997667312679},&quot;minSize&quot;:{&quot;size1&quot;:34.99997667312679},&quot;normalSize&quot;:{&quot;size1&quot;:41.87497667312679},&quot;subLayout&quot;:[{&quot;id&quot;:&quot;2022-12-15T21:15:47&quot;,&quot;margin&quot;:{&quot;bottom&quot;:2.5399999618530273,&quot;left&quot;:1.6929999589920044,&quot;right&quot;:0,&quot;top&quot;:0.847000002861023},&quot;type&quot;:0},{&quot;id&quot;:&quot;2022-12-15T21:15:47&quot;,&quot;margin&quot;:{&quot;bottom&quot;:2.5399999618530273,&quot;left&quot;:0.847000002861023,&quot;right&quot;:1.6929999589920044,&quot;top&quot;:0.847000002861023},&quot;type&quot;:0}],&quot;type&quot;:0}],&quot;type&quot;:0}"/>
  <p:tag name="KSO_WM_SLIDE_BACKGROUND" val="[&quot;general&quot;,&quot;frame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cf22a7ddc3daf3fef3fb95"/>
  <p:tag name="KSO_WM_CHIP_FILLPROP" val="[[{&quot;text_align&quot;:&quot;cb&quot;,&quot;text_direction&quot;:&quot;horizontal&quot;,&quot;support_big_font&quot;:false,&quot;picture_toward&quot;:0,&quot;picture_dockside&quot;:[],&quot;fill_id&quot;:&quot;722accd572074b41a2d4cf8c733c9957&quot;,&quot;fill_align&quot;:&quot;cb&quot;,&quot;chip_types&quot;:[&quot;header&quot;]},{&quot;text_align&quot;:&quot;lm&quot;,&quot;text_direction&quot;:&quot;horizontal&quot;,&quot;support_features&quot;:[&quot;collage&quot;,&quot;carousel&quot;,&quot;creativecrop&quot;],&quot;support_big_font&quot;:false,&quot;picture_toward&quot;:0,&quot;picture_dockside&quot;:[],&quot;fill_id&quot;:&quot;164c300f690d423ab1b6e3b65edb0bf9&quot;,&quot;fill_align&quot;:&quot;lm&quot;,&quot;chip_types&quot;:[&quot;pictext&quot;,&quot;text&quot;,&quot;picture&quot;,&quot;table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e836bed5e59843b5bc0179a1591ebf37&quot;,&quot;fill_align&quot;:&quot;lm&quot;,&quot;chip_types&quot;:[&quot;diagram&quot;,&quot;pictext&quot;,&quot;text&quot;,&quot;picture&quot;,&quot;chart&quot;,&quot;table&quot;,&quot;video&quot;]}],[{&quot;text_align&quot;:&quot;cb&quot;,&quot;text_direction&quot;:&quot;horizontal&quot;,&quot;support_big_font&quot;:false,&quot;picture_toward&quot;:0,&quot;picture_dockside&quot;:[],&quot;fill_id&quot;:&quot;722accd572074b41a2d4cf8c733c9957&quot;,&quot;fill_align&quot;:&quot;cb&quot;,&quot;chip_types&quot;:[&quot;header&quot;]},{&quot;text_align&quot;:&quot;lm&quot;,&quot;text_direction&quot;:&quot;horizontal&quot;,&quot;support_features&quot;:[&quot;collage&quot;,&quot;carousel&quot;,&quot;creativecrop&quot;],&quot;support_big_font&quot;:false,&quot;picture_toward&quot;:0,&quot;picture_dockside&quot;:[],&quot;fill_id&quot;:&quot;164c300f690d423ab1b6e3b65edb0bf9&quot;,&quot;fill_align&quot;:&quot;lm&quot;,&quot;chip_types&quot;:[&quot;pictext&quot;,&quot;text&quot;,&quot;picture&quot;,&quot;chart&quot;,&quot;table&quot;,&quot;video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e836bed5e59843b5bc0179a1591ebf37&quot;,&quot;fill_align&quot;:&quot;lm&quot;,&quot;chip_types&quot;:[&quot;pictext&quot;,&quot;text&quot;,&quot;picture&quot;,&quot;chart&quot;,&quot;table&quot;]}],[{&quot;text_align&quot;:&quot;lb&quot;,&quot;text_direction&quot;:&quot;horizontal&quot;,&quot;support_big_font&quot;:false,&quot;picture_toward&quot;:0,&quot;picture_dockside&quot;:[],&quot;fill_id&quot;:&quot;722accd572074b41a2d4cf8c733c9957&quot;,&quot;fill_align&quot;:&quot;lb&quot;,&quot;chip_types&quot;:[&quot;header&quot;]},{&quot;text_align&quot;:&quot;lm&quot;,&quot;text_direction&quot;:&quot;horizontal&quot;,&quot;support_features&quot;:[&quot;collage&quot;,&quot;carousel&quot;,&quot;creativecrop&quot;],&quot;support_big_font&quot;:false,&quot;picture_toward&quot;:0,&quot;picture_dockside&quot;:[],&quot;fill_id&quot;:&quot;164c300f690d423ab1b6e3b65edb0bf9&quot;,&quot;fill_align&quot;:&quot;lm&quot;,&quot;chip_types&quot;:[&quot;pictext&quot;,&quot;text&quot;,&quot;picture&quot;,&quot;table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e836bed5e59843b5bc0179a1591ebf37&quot;,&quot;fill_align&quot;:&quot;lm&quot;,&quot;chip_types&quot;:[&quot;diagram&quot;,&quot;pictext&quot;,&quot;text&quot;,&quot;picture&quot;,&quot;chart&quot;,&quot;table&quot;,&quot;video&quot;]}],[{&quot;text_align&quot;:&quot;lb&quot;,&quot;text_direction&quot;:&quot;horizontal&quot;,&quot;support_big_font&quot;:false,&quot;picture_toward&quot;:0,&quot;picture_dockside&quot;:[],&quot;fill_id&quot;:&quot;722accd572074b41a2d4cf8c733c9957&quot;,&quot;fill_align&quot;:&quot;lb&quot;,&quot;chip_types&quot;:[&quot;header&quot;]},{&quot;text_align&quot;:&quot;lm&quot;,&quot;text_direction&quot;:&quot;horizontal&quot;,&quot;support_features&quot;:[&quot;collage&quot;,&quot;carousel&quot;,&quot;creativecrop&quot;],&quot;support_big_font&quot;:false,&quot;picture_toward&quot;:0,&quot;picture_dockside&quot;:[],&quot;fill_id&quot;:&quot;164c300f690d423ab1b6e3b65edb0bf9&quot;,&quot;fill_align&quot;:&quot;lm&quot;,&quot;chip_types&quot;:[&quot;picture&quot;,&quot;chart&quot;,&quot;video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e836bed5e59843b5bc0179a1591ebf37&quot;,&quot;fill_align&quot;:&quot;lm&quot;,&quot;chip_types&quot;:[&quot;pictext&quot;,&quot;text&quot;,&quot;picture&quot;,&quot;table&quot;]}]]"/>
  <p:tag name="KSO_WM_SLIDE_ID" val="diagram20207344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396"/>
  <p:tag name="KSO_WM_SLIDE_POSITION" val="48*60"/>
  <p:tag name="KSO_WM_TAG_VERSION" val="1.0"/>
  <p:tag name="KSO_WM_SLIDE_LAYOUT" val="a_d_f"/>
  <p:tag name="KSO_WM_SLIDE_LAYOUT_CNT" val="1_1_1"/>
  <p:tag name="KSO_WM_CHIP_DECFILLPROP" val="[]"/>
  <p:tag name="KSO_WM_CHIP_GROUPID" val="5ed86f7e2b40af43b1b83657"/>
  <p:tag name="KSO_WM_SLIDE_BK_DARK_LIGHT" val="2"/>
  <p:tag name="KSO_WM_SLIDE_BACKGROUND_TYPE" val="frame"/>
  <p:tag name="KSO_WM_SLIDE_SUPPORT_FEATURE_TYPE" val="7"/>
  <p:tag name="KSO_WM_TEMPLATE_ASSEMBLE_XID" val="639b1e010c9383becde98962"/>
  <p:tag name="KSO_WM_TEMPLATE_ASSEMBLE_GROUPID" val="639b1e010c9383becde98962"/>
</p:tagLst>
</file>

<file path=ppt/tags/tag94.xml><?xml version="1.0" encoding="utf-8"?>
<p:tagLst xmlns:p="http://schemas.openxmlformats.org/presentationml/2006/main">
  <p:tag name="KSO_WM_BEAUTIFY_FLAG" val=""/>
  <p:tag name="YOO_CHATSHAPE_TYPE" val="YOO_CHATSHAPE_TITLE"/>
</p:tagLst>
</file>

<file path=ppt/tags/tag95.xml><?xml version="1.0" encoding="utf-8"?>
<p:tagLst xmlns:p="http://schemas.openxmlformats.org/presentationml/2006/main">
  <p:tag name="KSO_WM_BEAUTIFY_FLAG" val=""/>
  <p:tag name="YOO_CHATSHAPE_TYPE" val="YOO_CHATSHAPE_SUBTITLE"/>
</p:tagLst>
</file>

<file path=ppt/tags/tag96.xml><?xml version="1.0" encoding="utf-8"?>
<p:tagLst xmlns:p="http://schemas.openxmlformats.org/presentationml/2006/main">
  <p:tag name="YOO_CHATSHAPE_TYPE" val="YOO_CHATSHAPE_NUM"/>
</p:tagLst>
</file>

<file path=ppt/tags/tag97.xml><?xml version="1.0" encoding="utf-8"?>
<p:tagLst xmlns:p="http://schemas.openxmlformats.org/presentationml/2006/main">
  <p:tag name="YOO_CHATPAGE_TYPE" val="YOO_CHATPAGE_CHATPER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3013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3013"/>
  <p:tag name="KSO_WM_UNIT_VALUE" val="1150"/>
  <p:tag name="KSO_WM_TEMPLATE_ASSEMBLE_XID" val="60656f234054ed1e2fb80400"/>
  <p:tag name="KSO_WM_TEMPLATE_ASSEMBLE_GROUPID" val="60656f234054ed1e2fb80400"/>
</p:tagLst>
</file>

<file path=ppt/tags/tag9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013_1*a*1"/>
  <p:tag name="KSO_WM_TEMPLATE_CATEGORY" val="diagram"/>
  <p:tag name="KSO_WM_TEMPLATE_INDEX" val="20213013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9a959c8af2be40e8a9c68d561c10941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1cb18e954c9848a09e8712c101ddcb49"/>
  <p:tag name="KSO_WM_UNIT_TEXT_FILL_FORE_SCHEMECOLOR_INDEX_BRIGHTNESS" val="0"/>
  <p:tag name="KSO_WM_UNIT_TEXT_FILL_FORE_SCHEMECOLOR_INDEX" val="13"/>
  <p:tag name="KSO_WM_UNIT_TEXT_FILL_TYPE" val="1"/>
  <p:tag name="KSO_WM_TEMPLATE_ASSEMBLE_XID" val="60656f234054ed1e2fb80400"/>
  <p:tag name="KSO_WM_TEMPLATE_ASSEMBLE_GROUPID" val="60656f234054ed1e2fb80400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4313</Words>
  <Application>WPS 演示</Application>
  <PresentationFormat>宽屏</PresentationFormat>
  <Paragraphs>107</Paragraphs>
  <Slides>20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42" baseType="lpstr">
      <vt:lpstr>Arial</vt:lpstr>
      <vt:lpstr>宋体</vt:lpstr>
      <vt:lpstr>Wingdings</vt:lpstr>
      <vt:lpstr>Wingdings</vt:lpstr>
      <vt:lpstr>Arial Unicode MS</vt:lpstr>
      <vt:lpstr>思源宋体</vt:lpstr>
      <vt:lpstr>Roboto</vt:lpstr>
      <vt:lpstr>思源宋体 CN Heavy</vt:lpstr>
      <vt:lpstr>微软雅黑</vt:lpstr>
      <vt:lpstr>Calibri</vt:lpstr>
      <vt:lpstr>字体圈欣意冠黑体</vt:lpstr>
      <vt:lpstr>黑体</vt:lpstr>
      <vt:lpstr>思源黑体 CN</vt:lpstr>
      <vt:lpstr>Poppins</vt:lpstr>
      <vt:lpstr>思源黑体 CN Normal</vt:lpstr>
      <vt:lpstr>inpin heiti</vt:lpstr>
      <vt:lpstr>Helvetica Light</vt:lpstr>
      <vt:lpstr>思源黑体 CN Heavy</vt:lpstr>
      <vt:lpstr>等线</vt:lpstr>
      <vt:lpstr>Times New Roman</vt:lpstr>
      <vt:lpstr>Segoe UI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Administrator</dc:creator>
  <cp:lastModifiedBy>八卦阵朝，孔明灯亮</cp:lastModifiedBy>
  <cp:revision>156</cp:revision>
  <dcterms:created xsi:type="dcterms:W3CDTF">2019-06-19T02:08:00Z</dcterms:created>
  <dcterms:modified xsi:type="dcterms:W3CDTF">2023-05-06T06:11:11Z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ICV">
    <vt:lpwstr>7120E1C2606646B1AE8ABF11DF806F14_11</vt:lpwstr>
  </property>
</Properties>
</file>